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1"/>
  </p:notesMasterIdLst>
  <p:sldIdLst>
    <p:sldId id="256" r:id="rId2"/>
    <p:sldId id="257" r:id="rId3"/>
    <p:sldId id="259" r:id="rId4"/>
    <p:sldId id="299" r:id="rId5"/>
    <p:sldId id="301" r:id="rId6"/>
    <p:sldId id="302" r:id="rId7"/>
    <p:sldId id="305" r:id="rId8"/>
    <p:sldId id="296" r:id="rId9"/>
    <p:sldId id="286" r:id="rId10"/>
    <p:sldId id="282" r:id="rId11"/>
    <p:sldId id="306" r:id="rId12"/>
    <p:sldId id="283" r:id="rId13"/>
    <p:sldId id="287" r:id="rId14"/>
    <p:sldId id="260" r:id="rId15"/>
    <p:sldId id="292" r:id="rId16"/>
    <p:sldId id="289" r:id="rId17"/>
    <p:sldId id="294" r:id="rId18"/>
    <p:sldId id="290" r:id="rId19"/>
    <p:sldId id="297" r:id="rId20"/>
    <p:sldId id="298" r:id="rId21"/>
    <p:sldId id="268" r:id="rId22"/>
    <p:sldId id="269" r:id="rId23"/>
    <p:sldId id="270" r:id="rId24"/>
    <p:sldId id="277" r:id="rId25"/>
    <p:sldId id="279" r:id="rId26"/>
    <p:sldId id="280" r:id="rId27"/>
    <p:sldId id="281" r:id="rId28"/>
    <p:sldId id="303"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81" d="100"/>
          <a:sy n="81" d="100"/>
        </p:scale>
        <p:origin x="10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3A60148-077D-4E5C-B536-CCBDB66897A0}" type="doc">
      <dgm:prSet loTypeId="urn:microsoft.com/office/officeart/2011/layout/HexagonRadial" loCatId="cycle" qsTypeId="urn:microsoft.com/office/officeart/2005/8/quickstyle/simple1#1" qsCatId="simple" csTypeId="urn:microsoft.com/office/officeart/2005/8/colors/colorful1#1" csCatId="colorful" phldr="1"/>
      <dgm:spPr/>
      <dgm:t>
        <a:bodyPr/>
        <a:lstStyle/>
        <a:p>
          <a:endParaRPr lang="en-US"/>
        </a:p>
      </dgm:t>
    </dgm:pt>
    <dgm:pt modelId="{6B8D4F63-72A3-4526-BF1F-08F808730D73}">
      <dgm:prSet phldrT="[Text]" custT="1"/>
      <dgm:spPr>
        <a:solidFill>
          <a:schemeClr val="bg1"/>
        </a:solidFill>
        <a:ln w="57150">
          <a:solidFill>
            <a:schemeClr val="tx1"/>
          </a:solidFill>
        </a:ln>
      </dgm:spPr>
      <dgm:t>
        <a:bodyPr/>
        <a:lstStyle/>
        <a:p>
          <a:r>
            <a:rPr lang="en-US" sz="1800" b="1" dirty="0">
              <a:solidFill>
                <a:schemeClr val="tx1">
                  <a:lumMod val="50000"/>
                  <a:lumOff val="50000"/>
                </a:schemeClr>
              </a:solidFill>
            </a:rPr>
            <a:t>NBMA’S REGULATORY INSTRUMENTS</a:t>
          </a:r>
        </a:p>
      </dgm:t>
    </dgm:pt>
    <dgm:pt modelId="{388EBA8F-1231-4EC7-972B-6ABF49F958FC}" type="parTrans" cxnId="{BAB03190-6DD9-476E-A943-EAFED633D337}">
      <dgm:prSet/>
      <dgm:spPr/>
      <dgm:t>
        <a:bodyPr/>
        <a:lstStyle/>
        <a:p>
          <a:endParaRPr lang="en-US"/>
        </a:p>
      </dgm:t>
    </dgm:pt>
    <dgm:pt modelId="{BE866530-5460-4D00-A1A0-41AF1785A26A}" type="sibTrans" cxnId="{BAB03190-6DD9-476E-A943-EAFED633D337}">
      <dgm:prSet/>
      <dgm:spPr/>
      <dgm:t>
        <a:bodyPr/>
        <a:lstStyle/>
        <a:p>
          <a:endParaRPr lang="en-US"/>
        </a:p>
      </dgm:t>
    </dgm:pt>
    <dgm:pt modelId="{DDD2D115-B21D-44AB-90F6-97BABC03E315}">
      <dgm:prSet phldrT="[Text]" custT="1"/>
      <dgm:spPr/>
      <dgm:t>
        <a:bodyPr/>
        <a:lstStyle/>
        <a:p>
          <a:r>
            <a:rPr lang="en-US" sz="1800" b="1" dirty="0">
              <a:solidFill>
                <a:schemeClr val="bg1"/>
              </a:solidFill>
            </a:rPr>
            <a:t>BIOSAFETY ACT</a:t>
          </a:r>
        </a:p>
      </dgm:t>
    </dgm:pt>
    <dgm:pt modelId="{0B11D953-9AEB-4235-88C1-563A1376D672}" type="parTrans" cxnId="{54E0B2EC-253A-45AB-B9A6-74943F4B8FA9}">
      <dgm:prSet/>
      <dgm:spPr/>
      <dgm:t>
        <a:bodyPr/>
        <a:lstStyle/>
        <a:p>
          <a:endParaRPr lang="en-US"/>
        </a:p>
      </dgm:t>
    </dgm:pt>
    <dgm:pt modelId="{D7D04591-6B78-420F-8441-0C4B46CF454C}" type="sibTrans" cxnId="{54E0B2EC-253A-45AB-B9A6-74943F4B8FA9}">
      <dgm:prSet/>
      <dgm:spPr/>
      <dgm:t>
        <a:bodyPr/>
        <a:lstStyle/>
        <a:p>
          <a:endParaRPr lang="en-US"/>
        </a:p>
      </dgm:t>
    </dgm:pt>
    <dgm:pt modelId="{8893309E-6755-4647-BC31-4BB10E864F75}">
      <dgm:prSet phldrT="[Text]" custT="1"/>
      <dgm:spPr/>
      <dgm:t>
        <a:bodyPr/>
        <a:lstStyle/>
        <a:p>
          <a:r>
            <a:rPr lang="en-US" sz="1800" b="1" dirty="0"/>
            <a:t>BIOSAFETY</a:t>
          </a:r>
          <a:r>
            <a:rPr lang="en-US" sz="1400" b="1" dirty="0"/>
            <a:t> </a:t>
          </a:r>
          <a:r>
            <a:rPr lang="en-US" sz="1800" b="1" dirty="0"/>
            <a:t>GUIDELINES</a:t>
          </a:r>
        </a:p>
      </dgm:t>
    </dgm:pt>
    <dgm:pt modelId="{13A21F86-A564-4E61-8D30-05887688404D}" type="parTrans" cxnId="{B0201CD1-1BB2-4BBB-A1D0-C2E114A7A17C}">
      <dgm:prSet/>
      <dgm:spPr/>
      <dgm:t>
        <a:bodyPr/>
        <a:lstStyle/>
        <a:p>
          <a:endParaRPr lang="en-US"/>
        </a:p>
      </dgm:t>
    </dgm:pt>
    <dgm:pt modelId="{7CE11F2C-1973-4193-858F-B0889E518D33}" type="sibTrans" cxnId="{B0201CD1-1BB2-4BBB-A1D0-C2E114A7A17C}">
      <dgm:prSet/>
      <dgm:spPr/>
      <dgm:t>
        <a:bodyPr/>
        <a:lstStyle/>
        <a:p>
          <a:endParaRPr lang="en-US"/>
        </a:p>
      </dgm:t>
    </dgm:pt>
    <dgm:pt modelId="{138C9F6E-D3B6-4CA0-91E8-AE14E6EEE1AC}">
      <dgm:prSet phldrT="[Text]" custT="1"/>
      <dgm:spPr/>
      <dgm:t>
        <a:bodyPr/>
        <a:lstStyle/>
        <a:p>
          <a:r>
            <a:rPr lang="en-US" sz="1800" b="1" dirty="0"/>
            <a:t>NBC AND NBTC</a:t>
          </a:r>
        </a:p>
      </dgm:t>
    </dgm:pt>
    <dgm:pt modelId="{69474BEE-222E-4EE5-AE22-51A43095F8F0}" type="parTrans" cxnId="{6E7E413E-170C-4380-A759-02CB6CF6FC06}">
      <dgm:prSet/>
      <dgm:spPr/>
      <dgm:t>
        <a:bodyPr/>
        <a:lstStyle/>
        <a:p>
          <a:endParaRPr lang="en-US"/>
        </a:p>
      </dgm:t>
    </dgm:pt>
    <dgm:pt modelId="{133747E4-D1A3-4335-B9AD-1D45BA4A6644}" type="sibTrans" cxnId="{6E7E413E-170C-4380-A759-02CB6CF6FC06}">
      <dgm:prSet/>
      <dgm:spPr/>
      <dgm:t>
        <a:bodyPr/>
        <a:lstStyle/>
        <a:p>
          <a:endParaRPr lang="en-US"/>
        </a:p>
      </dgm:t>
    </dgm:pt>
    <dgm:pt modelId="{5B468159-1503-4602-9ABA-2338EE885663}">
      <dgm:prSet phldrT="[Text]"/>
      <dgm:spPr/>
      <dgm:t>
        <a:bodyPr/>
        <a:lstStyle/>
        <a:p>
          <a:r>
            <a:rPr lang="en-US" b="1" dirty="0"/>
            <a:t>NATIONAL BIOSAFETY MANUALS AND FORMS</a:t>
          </a:r>
        </a:p>
      </dgm:t>
    </dgm:pt>
    <dgm:pt modelId="{2FD4FBB7-2550-4174-A851-36CBDC170A22}" type="parTrans" cxnId="{256FA7A1-6D07-487A-B4EE-F0E0F3CE14B3}">
      <dgm:prSet/>
      <dgm:spPr/>
      <dgm:t>
        <a:bodyPr/>
        <a:lstStyle/>
        <a:p>
          <a:endParaRPr lang="en-US"/>
        </a:p>
      </dgm:t>
    </dgm:pt>
    <dgm:pt modelId="{A83AF264-82BD-4481-ADC1-4F087DD96A73}" type="sibTrans" cxnId="{256FA7A1-6D07-487A-B4EE-F0E0F3CE14B3}">
      <dgm:prSet/>
      <dgm:spPr/>
      <dgm:t>
        <a:bodyPr/>
        <a:lstStyle/>
        <a:p>
          <a:endParaRPr lang="en-US"/>
        </a:p>
      </dgm:t>
    </dgm:pt>
    <dgm:pt modelId="{F7257D2B-767E-4367-8F21-40EA33A6212B}">
      <dgm:prSet phldrT="[Text]" custT="1"/>
      <dgm:spPr/>
      <dgm:t>
        <a:bodyPr/>
        <a:lstStyle/>
        <a:p>
          <a:r>
            <a:rPr lang="en-US" sz="1800" b="1" dirty="0"/>
            <a:t>NATIONAL GM, DETECTION AND ANALYSIS LAB</a:t>
          </a:r>
        </a:p>
      </dgm:t>
    </dgm:pt>
    <dgm:pt modelId="{8E2C1723-8F0A-476B-9A56-020792476A40}" type="parTrans" cxnId="{BA3CAC7A-1934-4BCE-AECC-9CD8E1F1E12B}">
      <dgm:prSet/>
      <dgm:spPr/>
      <dgm:t>
        <a:bodyPr/>
        <a:lstStyle/>
        <a:p>
          <a:endParaRPr lang="en-US"/>
        </a:p>
      </dgm:t>
    </dgm:pt>
    <dgm:pt modelId="{B40091EA-D949-4239-A9F6-AD6B9626A5BC}" type="sibTrans" cxnId="{BA3CAC7A-1934-4BCE-AECC-9CD8E1F1E12B}">
      <dgm:prSet/>
      <dgm:spPr/>
      <dgm:t>
        <a:bodyPr/>
        <a:lstStyle/>
        <a:p>
          <a:endParaRPr lang="en-US"/>
        </a:p>
      </dgm:t>
    </dgm:pt>
    <dgm:pt modelId="{3E47B33E-8AA3-4335-83AD-E24C0EDD0D84}">
      <dgm:prSet phldrT="[Text]" custT="1"/>
      <dgm:spPr/>
      <dgm:t>
        <a:bodyPr/>
        <a:lstStyle/>
        <a:p>
          <a:r>
            <a:rPr lang="en-US" sz="1800" b="1" dirty="0"/>
            <a:t>BIOSAFETY</a:t>
          </a:r>
          <a:r>
            <a:rPr lang="en-US" sz="1800" dirty="0"/>
            <a:t> </a:t>
          </a:r>
          <a:r>
            <a:rPr lang="en-US" sz="1800" b="1" dirty="0"/>
            <a:t>POLICY</a:t>
          </a:r>
        </a:p>
      </dgm:t>
    </dgm:pt>
    <dgm:pt modelId="{FF06C001-9F70-4737-B413-60CBA8A5C514}" type="parTrans" cxnId="{9F5EA82A-5A4F-4591-AA52-F72F1DF51935}">
      <dgm:prSet/>
      <dgm:spPr/>
      <dgm:t>
        <a:bodyPr/>
        <a:lstStyle/>
        <a:p>
          <a:endParaRPr lang="en-US"/>
        </a:p>
      </dgm:t>
    </dgm:pt>
    <dgm:pt modelId="{8560EE57-5C25-4E90-BCCB-EDE3347FBE85}" type="sibTrans" cxnId="{9F5EA82A-5A4F-4591-AA52-F72F1DF51935}">
      <dgm:prSet/>
      <dgm:spPr/>
      <dgm:t>
        <a:bodyPr/>
        <a:lstStyle/>
        <a:p>
          <a:endParaRPr lang="en-US"/>
        </a:p>
      </dgm:t>
    </dgm:pt>
    <dgm:pt modelId="{EC82ECAA-5791-4D99-B688-CC60FF2A9267}" type="pres">
      <dgm:prSet presAssocID="{33A60148-077D-4E5C-B536-CCBDB66897A0}" presName="Name0" presStyleCnt="0">
        <dgm:presLayoutVars>
          <dgm:chMax val="1"/>
          <dgm:chPref val="1"/>
          <dgm:dir/>
          <dgm:animOne val="branch"/>
          <dgm:animLvl val="lvl"/>
        </dgm:presLayoutVars>
      </dgm:prSet>
      <dgm:spPr/>
      <dgm:t>
        <a:bodyPr/>
        <a:lstStyle/>
        <a:p>
          <a:endParaRPr lang="en-US"/>
        </a:p>
      </dgm:t>
    </dgm:pt>
    <dgm:pt modelId="{4A9BD037-CAAD-4C2C-B77B-76A058EA42EE}" type="pres">
      <dgm:prSet presAssocID="{6B8D4F63-72A3-4526-BF1F-08F808730D73}" presName="Parent" presStyleLbl="node0" presStyleIdx="0" presStyleCnt="1">
        <dgm:presLayoutVars>
          <dgm:chMax val="6"/>
          <dgm:chPref val="6"/>
        </dgm:presLayoutVars>
      </dgm:prSet>
      <dgm:spPr/>
      <dgm:t>
        <a:bodyPr/>
        <a:lstStyle/>
        <a:p>
          <a:endParaRPr lang="en-US"/>
        </a:p>
      </dgm:t>
    </dgm:pt>
    <dgm:pt modelId="{6A5357FD-0776-4137-B032-360B2FFDF164}" type="pres">
      <dgm:prSet presAssocID="{DDD2D115-B21D-44AB-90F6-97BABC03E315}" presName="Accent1" presStyleCnt="0"/>
      <dgm:spPr/>
    </dgm:pt>
    <dgm:pt modelId="{B2253B12-ACF7-4456-A0F0-FF84B0373779}" type="pres">
      <dgm:prSet presAssocID="{DDD2D115-B21D-44AB-90F6-97BABC03E315}" presName="Accent" presStyleLbl="bgShp" presStyleIdx="0" presStyleCnt="6"/>
      <dgm:spPr/>
    </dgm:pt>
    <dgm:pt modelId="{D71B8B39-A8B0-4C02-BDE4-8A03C2E83B6E}" type="pres">
      <dgm:prSet presAssocID="{DDD2D115-B21D-44AB-90F6-97BABC03E315}" presName="Child1" presStyleLbl="node1" presStyleIdx="0" presStyleCnt="6">
        <dgm:presLayoutVars>
          <dgm:chMax val="0"/>
          <dgm:chPref val="0"/>
          <dgm:bulletEnabled val="1"/>
        </dgm:presLayoutVars>
      </dgm:prSet>
      <dgm:spPr/>
      <dgm:t>
        <a:bodyPr/>
        <a:lstStyle/>
        <a:p>
          <a:endParaRPr lang="en-US"/>
        </a:p>
      </dgm:t>
    </dgm:pt>
    <dgm:pt modelId="{6753D2D3-9619-4F41-9E54-FBC2BB4BD29F}" type="pres">
      <dgm:prSet presAssocID="{8893309E-6755-4647-BC31-4BB10E864F75}" presName="Accent2" presStyleCnt="0"/>
      <dgm:spPr/>
    </dgm:pt>
    <dgm:pt modelId="{9297CF4C-C007-4CC7-A04C-FF70D6D449E8}" type="pres">
      <dgm:prSet presAssocID="{8893309E-6755-4647-BC31-4BB10E864F75}" presName="Accent" presStyleLbl="bgShp" presStyleIdx="1" presStyleCnt="6"/>
      <dgm:spPr/>
    </dgm:pt>
    <dgm:pt modelId="{F898C98B-573F-43DF-A6D4-0BF77ACBC09F}" type="pres">
      <dgm:prSet presAssocID="{8893309E-6755-4647-BC31-4BB10E864F75}" presName="Child2" presStyleLbl="node1" presStyleIdx="1" presStyleCnt="6">
        <dgm:presLayoutVars>
          <dgm:chMax val="0"/>
          <dgm:chPref val="0"/>
          <dgm:bulletEnabled val="1"/>
        </dgm:presLayoutVars>
      </dgm:prSet>
      <dgm:spPr/>
      <dgm:t>
        <a:bodyPr/>
        <a:lstStyle/>
        <a:p>
          <a:endParaRPr lang="en-US"/>
        </a:p>
      </dgm:t>
    </dgm:pt>
    <dgm:pt modelId="{7FA46431-1D27-423C-B68A-DECDC8C0E496}" type="pres">
      <dgm:prSet presAssocID="{138C9F6E-D3B6-4CA0-91E8-AE14E6EEE1AC}" presName="Accent3" presStyleCnt="0"/>
      <dgm:spPr/>
    </dgm:pt>
    <dgm:pt modelId="{AA6DDA21-481D-4200-B27C-22DB83564362}" type="pres">
      <dgm:prSet presAssocID="{138C9F6E-D3B6-4CA0-91E8-AE14E6EEE1AC}" presName="Accent" presStyleLbl="bgShp" presStyleIdx="2" presStyleCnt="6"/>
      <dgm:spPr/>
    </dgm:pt>
    <dgm:pt modelId="{5341C4A7-20B9-4E03-A2B9-3244CCD9DB36}" type="pres">
      <dgm:prSet presAssocID="{138C9F6E-D3B6-4CA0-91E8-AE14E6EEE1AC}" presName="Child3" presStyleLbl="node1" presStyleIdx="2" presStyleCnt="6">
        <dgm:presLayoutVars>
          <dgm:chMax val="0"/>
          <dgm:chPref val="0"/>
          <dgm:bulletEnabled val="1"/>
        </dgm:presLayoutVars>
      </dgm:prSet>
      <dgm:spPr/>
      <dgm:t>
        <a:bodyPr/>
        <a:lstStyle/>
        <a:p>
          <a:endParaRPr lang="en-US"/>
        </a:p>
      </dgm:t>
    </dgm:pt>
    <dgm:pt modelId="{68F7EA03-9921-466E-A1F5-E7A90CFC1D43}" type="pres">
      <dgm:prSet presAssocID="{5B468159-1503-4602-9ABA-2338EE885663}" presName="Accent4" presStyleCnt="0"/>
      <dgm:spPr/>
    </dgm:pt>
    <dgm:pt modelId="{EB756F04-3847-4EDC-8A94-621B2332311D}" type="pres">
      <dgm:prSet presAssocID="{5B468159-1503-4602-9ABA-2338EE885663}" presName="Accent" presStyleLbl="bgShp" presStyleIdx="3" presStyleCnt="6"/>
      <dgm:spPr/>
    </dgm:pt>
    <dgm:pt modelId="{18FEA8DA-F710-49C5-8586-B446B417A9B9}" type="pres">
      <dgm:prSet presAssocID="{5B468159-1503-4602-9ABA-2338EE885663}" presName="Child4" presStyleLbl="node1" presStyleIdx="3" presStyleCnt="6">
        <dgm:presLayoutVars>
          <dgm:chMax val="0"/>
          <dgm:chPref val="0"/>
          <dgm:bulletEnabled val="1"/>
        </dgm:presLayoutVars>
      </dgm:prSet>
      <dgm:spPr/>
      <dgm:t>
        <a:bodyPr/>
        <a:lstStyle/>
        <a:p>
          <a:endParaRPr lang="en-US"/>
        </a:p>
      </dgm:t>
    </dgm:pt>
    <dgm:pt modelId="{5C2AE774-1041-41FC-9B71-FCB6CECB2B5A}" type="pres">
      <dgm:prSet presAssocID="{F7257D2B-767E-4367-8F21-40EA33A6212B}" presName="Accent5" presStyleCnt="0"/>
      <dgm:spPr/>
    </dgm:pt>
    <dgm:pt modelId="{62C79054-D93B-4F52-A0B7-1523B5F8D174}" type="pres">
      <dgm:prSet presAssocID="{F7257D2B-767E-4367-8F21-40EA33A6212B}" presName="Accent" presStyleLbl="bgShp" presStyleIdx="4" presStyleCnt="6"/>
      <dgm:spPr/>
    </dgm:pt>
    <dgm:pt modelId="{E6838075-0348-446D-8388-C4CDC6E25F79}" type="pres">
      <dgm:prSet presAssocID="{F7257D2B-767E-4367-8F21-40EA33A6212B}" presName="Child5" presStyleLbl="node1" presStyleIdx="4" presStyleCnt="6">
        <dgm:presLayoutVars>
          <dgm:chMax val="0"/>
          <dgm:chPref val="0"/>
          <dgm:bulletEnabled val="1"/>
        </dgm:presLayoutVars>
      </dgm:prSet>
      <dgm:spPr/>
      <dgm:t>
        <a:bodyPr/>
        <a:lstStyle/>
        <a:p>
          <a:endParaRPr lang="en-US"/>
        </a:p>
      </dgm:t>
    </dgm:pt>
    <dgm:pt modelId="{9BCA31E8-9E6D-4FEE-B942-94B9D2CE9402}" type="pres">
      <dgm:prSet presAssocID="{3E47B33E-8AA3-4335-83AD-E24C0EDD0D84}" presName="Accent6" presStyleCnt="0"/>
      <dgm:spPr/>
    </dgm:pt>
    <dgm:pt modelId="{7BDAD88C-E3EA-43C5-8594-0C9EDAABD0A2}" type="pres">
      <dgm:prSet presAssocID="{3E47B33E-8AA3-4335-83AD-E24C0EDD0D84}" presName="Accent" presStyleLbl="bgShp" presStyleIdx="5" presStyleCnt="6"/>
      <dgm:spPr/>
    </dgm:pt>
    <dgm:pt modelId="{30EDA474-5798-4A8E-AC54-C0538AE6D79E}" type="pres">
      <dgm:prSet presAssocID="{3E47B33E-8AA3-4335-83AD-E24C0EDD0D84}" presName="Child6" presStyleLbl="node1" presStyleIdx="5" presStyleCnt="6" custLinFactNeighborX="-24125" custLinFactNeighborY="7478">
        <dgm:presLayoutVars>
          <dgm:chMax val="0"/>
          <dgm:chPref val="0"/>
          <dgm:bulletEnabled val="1"/>
        </dgm:presLayoutVars>
      </dgm:prSet>
      <dgm:spPr/>
      <dgm:t>
        <a:bodyPr/>
        <a:lstStyle/>
        <a:p>
          <a:endParaRPr lang="en-US"/>
        </a:p>
      </dgm:t>
    </dgm:pt>
  </dgm:ptLst>
  <dgm:cxnLst>
    <dgm:cxn modelId="{FB617CEE-E584-4524-A3E0-9832F93F491E}" type="presOf" srcId="{33A60148-077D-4E5C-B536-CCBDB66897A0}" destId="{EC82ECAA-5791-4D99-B688-CC60FF2A9267}" srcOrd="0" destOrd="0" presId="urn:microsoft.com/office/officeart/2011/layout/HexagonRadial"/>
    <dgm:cxn modelId="{2D80EB6C-0653-4848-81EC-6D2C99E351CA}" type="presOf" srcId="{138C9F6E-D3B6-4CA0-91E8-AE14E6EEE1AC}" destId="{5341C4A7-20B9-4E03-A2B9-3244CCD9DB36}" srcOrd="0" destOrd="0" presId="urn:microsoft.com/office/officeart/2011/layout/HexagonRadial"/>
    <dgm:cxn modelId="{1778081E-5AEF-4FD7-B2A3-E0635CE1F0C4}" type="presOf" srcId="{3E47B33E-8AA3-4335-83AD-E24C0EDD0D84}" destId="{30EDA474-5798-4A8E-AC54-C0538AE6D79E}" srcOrd="0" destOrd="0" presId="urn:microsoft.com/office/officeart/2011/layout/HexagonRadial"/>
    <dgm:cxn modelId="{9F5EA82A-5A4F-4591-AA52-F72F1DF51935}" srcId="{6B8D4F63-72A3-4526-BF1F-08F808730D73}" destId="{3E47B33E-8AA3-4335-83AD-E24C0EDD0D84}" srcOrd="5" destOrd="0" parTransId="{FF06C001-9F70-4737-B413-60CBA8A5C514}" sibTransId="{8560EE57-5C25-4E90-BCCB-EDE3347FBE85}"/>
    <dgm:cxn modelId="{398F8E0B-6834-434A-90D4-95DF9357DC7E}" type="presOf" srcId="{5B468159-1503-4602-9ABA-2338EE885663}" destId="{18FEA8DA-F710-49C5-8586-B446B417A9B9}" srcOrd="0" destOrd="0" presId="urn:microsoft.com/office/officeart/2011/layout/HexagonRadial"/>
    <dgm:cxn modelId="{0BF1BC20-7450-4D57-BF19-6B7EA8F378CD}" type="presOf" srcId="{8893309E-6755-4647-BC31-4BB10E864F75}" destId="{F898C98B-573F-43DF-A6D4-0BF77ACBC09F}" srcOrd="0" destOrd="0" presId="urn:microsoft.com/office/officeart/2011/layout/HexagonRadial"/>
    <dgm:cxn modelId="{54E0B2EC-253A-45AB-B9A6-74943F4B8FA9}" srcId="{6B8D4F63-72A3-4526-BF1F-08F808730D73}" destId="{DDD2D115-B21D-44AB-90F6-97BABC03E315}" srcOrd="0" destOrd="0" parTransId="{0B11D953-9AEB-4235-88C1-563A1376D672}" sibTransId="{D7D04591-6B78-420F-8441-0C4B46CF454C}"/>
    <dgm:cxn modelId="{256FA7A1-6D07-487A-B4EE-F0E0F3CE14B3}" srcId="{6B8D4F63-72A3-4526-BF1F-08F808730D73}" destId="{5B468159-1503-4602-9ABA-2338EE885663}" srcOrd="3" destOrd="0" parTransId="{2FD4FBB7-2550-4174-A851-36CBDC170A22}" sibTransId="{A83AF264-82BD-4481-ADC1-4F087DD96A73}"/>
    <dgm:cxn modelId="{B055ACEB-E0FC-4DAD-83EE-E8678D39EDE1}" type="presOf" srcId="{6B8D4F63-72A3-4526-BF1F-08F808730D73}" destId="{4A9BD037-CAAD-4C2C-B77B-76A058EA42EE}" srcOrd="0" destOrd="0" presId="urn:microsoft.com/office/officeart/2011/layout/HexagonRadial"/>
    <dgm:cxn modelId="{6E7E413E-170C-4380-A759-02CB6CF6FC06}" srcId="{6B8D4F63-72A3-4526-BF1F-08F808730D73}" destId="{138C9F6E-D3B6-4CA0-91E8-AE14E6EEE1AC}" srcOrd="2" destOrd="0" parTransId="{69474BEE-222E-4EE5-AE22-51A43095F8F0}" sibTransId="{133747E4-D1A3-4335-B9AD-1D45BA4A6644}"/>
    <dgm:cxn modelId="{A6E70818-3B2D-4D6D-AD14-D5A8A842E0BF}" type="presOf" srcId="{F7257D2B-767E-4367-8F21-40EA33A6212B}" destId="{E6838075-0348-446D-8388-C4CDC6E25F79}" srcOrd="0" destOrd="0" presId="urn:microsoft.com/office/officeart/2011/layout/HexagonRadial"/>
    <dgm:cxn modelId="{B0201CD1-1BB2-4BBB-A1D0-C2E114A7A17C}" srcId="{6B8D4F63-72A3-4526-BF1F-08F808730D73}" destId="{8893309E-6755-4647-BC31-4BB10E864F75}" srcOrd="1" destOrd="0" parTransId="{13A21F86-A564-4E61-8D30-05887688404D}" sibTransId="{7CE11F2C-1973-4193-858F-B0889E518D33}"/>
    <dgm:cxn modelId="{BA3CAC7A-1934-4BCE-AECC-9CD8E1F1E12B}" srcId="{6B8D4F63-72A3-4526-BF1F-08F808730D73}" destId="{F7257D2B-767E-4367-8F21-40EA33A6212B}" srcOrd="4" destOrd="0" parTransId="{8E2C1723-8F0A-476B-9A56-020792476A40}" sibTransId="{B40091EA-D949-4239-A9F6-AD6B9626A5BC}"/>
    <dgm:cxn modelId="{BAB03190-6DD9-476E-A943-EAFED633D337}" srcId="{33A60148-077D-4E5C-B536-CCBDB66897A0}" destId="{6B8D4F63-72A3-4526-BF1F-08F808730D73}" srcOrd="0" destOrd="0" parTransId="{388EBA8F-1231-4EC7-972B-6ABF49F958FC}" sibTransId="{BE866530-5460-4D00-A1A0-41AF1785A26A}"/>
    <dgm:cxn modelId="{4EF21F8D-77B0-472D-A95C-5CEAE2C3010B}" type="presOf" srcId="{DDD2D115-B21D-44AB-90F6-97BABC03E315}" destId="{D71B8B39-A8B0-4C02-BDE4-8A03C2E83B6E}" srcOrd="0" destOrd="0" presId="urn:microsoft.com/office/officeart/2011/layout/HexagonRadial"/>
    <dgm:cxn modelId="{12089424-D5EB-4517-803E-7B5112150A8A}" type="presParOf" srcId="{EC82ECAA-5791-4D99-B688-CC60FF2A9267}" destId="{4A9BD037-CAAD-4C2C-B77B-76A058EA42EE}" srcOrd="0" destOrd="0" presId="urn:microsoft.com/office/officeart/2011/layout/HexagonRadial"/>
    <dgm:cxn modelId="{28B99DEF-3A54-4C65-B359-2020D82A68EA}" type="presParOf" srcId="{EC82ECAA-5791-4D99-B688-CC60FF2A9267}" destId="{6A5357FD-0776-4137-B032-360B2FFDF164}" srcOrd="1" destOrd="0" presId="urn:microsoft.com/office/officeart/2011/layout/HexagonRadial"/>
    <dgm:cxn modelId="{4B5960C6-F084-424D-AA5F-AE9A60F60E6D}" type="presParOf" srcId="{6A5357FD-0776-4137-B032-360B2FFDF164}" destId="{B2253B12-ACF7-4456-A0F0-FF84B0373779}" srcOrd="0" destOrd="0" presId="urn:microsoft.com/office/officeart/2011/layout/HexagonRadial"/>
    <dgm:cxn modelId="{8082F270-4140-467E-98F1-C6D8EC293300}" type="presParOf" srcId="{EC82ECAA-5791-4D99-B688-CC60FF2A9267}" destId="{D71B8B39-A8B0-4C02-BDE4-8A03C2E83B6E}" srcOrd="2" destOrd="0" presId="urn:microsoft.com/office/officeart/2011/layout/HexagonRadial"/>
    <dgm:cxn modelId="{7F54ADD9-90E6-4E2D-8A0D-33C064EFB9E1}" type="presParOf" srcId="{EC82ECAA-5791-4D99-B688-CC60FF2A9267}" destId="{6753D2D3-9619-4F41-9E54-FBC2BB4BD29F}" srcOrd="3" destOrd="0" presId="urn:microsoft.com/office/officeart/2011/layout/HexagonRadial"/>
    <dgm:cxn modelId="{0A0371F3-4EBE-43AF-9692-DFA824110C60}" type="presParOf" srcId="{6753D2D3-9619-4F41-9E54-FBC2BB4BD29F}" destId="{9297CF4C-C007-4CC7-A04C-FF70D6D449E8}" srcOrd="0" destOrd="0" presId="urn:microsoft.com/office/officeart/2011/layout/HexagonRadial"/>
    <dgm:cxn modelId="{677B8037-CFD5-4F6D-89FC-7E132BCF3471}" type="presParOf" srcId="{EC82ECAA-5791-4D99-B688-CC60FF2A9267}" destId="{F898C98B-573F-43DF-A6D4-0BF77ACBC09F}" srcOrd="4" destOrd="0" presId="urn:microsoft.com/office/officeart/2011/layout/HexagonRadial"/>
    <dgm:cxn modelId="{157CEF20-E0D6-497E-A4A0-5420CDE8C6CE}" type="presParOf" srcId="{EC82ECAA-5791-4D99-B688-CC60FF2A9267}" destId="{7FA46431-1D27-423C-B68A-DECDC8C0E496}" srcOrd="5" destOrd="0" presId="urn:microsoft.com/office/officeart/2011/layout/HexagonRadial"/>
    <dgm:cxn modelId="{9CA12201-CB25-4B7E-A5D1-D314AB6D88E2}" type="presParOf" srcId="{7FA46431-1D27-423C-B68A-DECDC8C0E496}" destId="{AA6DDA21-481D-4200-B27C-22DB83564362}" srcOrd="0" destOrd="0" presId="urn:microsoft.com/office/officeart/2011/layout/HexagonRadial"/>
    <dgm:cxn modelId="{0D0235D2-73D7-4B5C-95CA-2E113E11C9FC}" type="presParOf" srcId="{EC82ECAA-5791-4D99-B688-CC60FF2A9267}" destId="{5341C4A7-20B9-4E03-A2B9-3244CCD9DB36}" srcOrd="6" destOrd="0" presId="urn:microsoft.com/office/officeart/2011/layout/HexagonRadial"/>
    <dgm:cxn modelId="{3FF55A19-5A99-4281-A5B2-837EE7D0F304}" type="presParOf" srcId="{EC82ECAA-5791-4D99-B688-CC60FF2A9267}" destId="{68F7EA03-9921-466E-A1F5-E7A90CFC1D43}" srcOrd="7" destOrd="0" presId="urn:microsoft.com/office/officeart/2011/layout/HexagonRadial"/>
    <dgm:cxn modelId="{FCD28172-9F62-4C34-B020-6B3F1F8DDEEC}" type="presParOf" srcId="{68F7EA03-9921-466E-A1F5-E7A90CFC1D43}" destId="{EB756F04-3847-4EDC-8A94-621B2332311D}" srcOrd="0" destOrd="0" presId="urn:microsoft.com/office/officeart/2011/layout/HexagonRadial"/>
    <dgm:cxn modelId="{D3D63B85-9052-4F39-BAEB-461036EA94B3}" type="presParOf" srcId="{EC82ECAA-5791-4D99-B688-CC60FF2A9267}" destId="{18FEA8DA-F710-49C5-8586-B446B417A9B9}" srcOrd="8" destOrd="0" presId="urn:microsoft.com/office/officeart/2011/layout/HexagonRadial"/>
    <dgm:cxn modelId="{C178CB90-67A6-4AD1-8F6A-5FA1081B0EA4}" type="presParOf" srcId="{EC82ECAA-5791-4D99-B688-CC60FF2A9267}" destId="{5C2AE774-1041-41FC-9B71-FCB6CECB2B5A}" srcOrd="9" destOrd="0" presId="urn:microsoft.com/office/officeart/2011/layout/HexagonRadial"/>
    <dgm:cxn modelId="{022DFE7A-FAEC-4D36-A94C-F3398D39EFBE}" type="presParOf" srcId="{5C2AE774-1041-41FC-9B71-FCB6CECB2B5A}" destId="{62C79054-D93B-4F52-A0B7-1523B5F8D174}" srcOrd="0" destOrd="0" presId="urn:microsoft.com/office/officeart/2011/layout/HexagonRadial"/>
    <dgm:cxn modelId="{DE23FE4A-BEAC-4AB1-BC76-1578AD09B83C}" type="presParOf" srcId="{EC82ECAA-5791-4D99-B688-CC60FF2A9267}" destId="{E6838075-0348-446D-8388-C4CDC6E25F79}" srcOrd="10" destOrd="0" presId="urn:microsoft.com/office/officeart/2011/layout/HexagonRadial"/>
    <dgm:cxn modelId="{9EA6CBD7-51A8-43B6-A539-3E8329F7E9BD}" type="presParOf" srcId="{EC82ECAA-5791-4D99-B688-CC60FF2A9267}" destId="{9BCA31E8-9E6D-4FEE-B942-94B9D2CE9402}" srcOrd="11" destOrd="0" presId="urn:microsoft.com/office/officeart/2011/layout/HexagonRadial"/>
    <dgm:cxn modelId="{A7D311CA-E70D-444C-98C3-A2FC48B4B801}" type="presParOf" srcId="{9BCA31E8-9E6D-4FEE-B942-94B9D2CE9402}" destId="{7BDAD88C-E3EA-43C5-8594-0C9EDAABD0A2}" srcOrd="0" destOrd="0" presId="urn:microsoft.com/office/officeart/2011/layout/HexagonRadial"/>
    <dgm:cxn modelId="{336F1CA8-C83D-49C6-8C91-8D87E864E0C9}" type="presParOf" srcId="{EC82ECAA-5791-4D99-B688-CC60FF2A9267}" destId="{30EDA474-5798-4A8E-AC54-C0538AE6D79E}" srcOrd="12" destOrd="0" presId="urn:microsoft.com/office/officeart/2011/layout/HexagonRadial"/>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9BD037-CAAD-4C2C-B77B-76A058EA42EE}">
      <dsp:nvSpPr>
        <dsp:cNvPr id="0" name=""/>
        <dsp:cNvSpPr/>
      </dsp:nvSpPr>
      <dsp:spPr>
        <a:xfrm>
          <a:off x="850707" y="1602344"/>
          <a:ext cx="1283224" cy="1110041"/>
        </a:xfrm>
        <a:prstGeom prst="hexagon">
          <a:avLst>
            <a:gd name="adj" fmla="val 28570"/>
            <a:gd name="vf" fmla="val 115470"/>
          </a:avLst>
        </a:prstGeom>
        <a:solidFill>
          <a:schemeClr val="bg1"/>
        </a:solidFill>
        <a:ln w="5715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a:solidFill>
                <a:schemeClr val="tx1">
                  <a:lumMod val="50000"/>
                  <a:lumOff val="50000"/>
                </a:schemeClr>
              </a:solidFill>
            </a:rPr>
            <a:t>NBMA’S REGULATORY INSTRUMENTS</a:t>
          </a:r>
        </a:p>
      </dsp:txBody>
      <dsp:txXfrm>
        <a:off x="1063355" y="1786293"/>
        <a:ext cx="857928" cy="742143"/>
      </dsp:txXfrm>
    </dsp:sp>
    <dsp:sp modelId="{9297CF4C-C007-4CC7-A04C-FF70D6D449E8}">
      <dsp:nvSpPr>
        <dsp:cNvPr id="0" name=""/>
        <dsp:cNvSpPr/>
      </dsp:nvSpPr>
      <dsp:spPr>
        <a:xfrm>
          <a:off x="1654252" y="1071264"/>
          <a:ext cx="484156" cy="417165"/>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1B8B39-A8B0-4C02-BDE4-8A03C2E83B6E}">
      <dsp:nvSpPr>
        <dsp:cNvPr id="0" name=""/>
        <dsp:cNvSpPr/>
      </dsp:nvSpPr>
      <dsp:spPr>
        <a:xfrm>
          <a:off x="968910" y="592761"/>
          <a:ext cx="1051593" cy="909752"/>
        </a:xfrm>
        <a:prstGeom prst="hexagon">
          <a:avLst>
            <a:gd name="adj" fmla="val 2857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a:solidFill>
                <a:schemeClr val="bg1"/>
              </a:solidFill>
            </a:rPr>
            <a:t>BIOSAFETY ACT</a:t>
          </a:r>
        </a:p>
      </dsp:txBody>
      <dsp:txXfrm>
        <a:off x="1143181" y="743526"/>
        <a:ext cx="703051" cy="608222"/>
      </dsp:txXfrm>
    </dsp:sp>
    <dsp:sp modelId="{AA6DDA21-481D-4200-B27C-22DB83564362}">
      <dsp:nvSpPr>
        <dsp:cNvPr id="0" name=""/>
        <dsp:cNvSpPr/>
      </dsp:nvSpPr>
      <dsp:spPr>
        <a:xfrm>
          <a:off x="2219301" y="1851141"/>
          <a:ext cx="484156" cy="417165"/>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98C98B-573F-43DF-A6D4-0BF77ACBC09F}">
      <dsp:nvSpPr>
        <dsp:cNvPr id="0" name=""/>
        <dsp:cNvSpPr/>
      </dsp:nvSpPr>
      <dsp:spPr>
        <a:xfrm>
          <a:off x="1933344" y="1152319"/>
          <a:ext cx="1051593" cy="909752"/>
        </a:xfrm>
        <a:prstGeom prst="hexagon">
          <a:avLst>
            <a:gd name="adj" fmla="val 28570"/>
            <a:gd name="vf" fmla="val 11547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a:t>BIOSAFETY</a:t>
          </a:r>
          <a:r>
            <a:rPr lang="en-US" sz="1400" b="1" kern="1200" dirty="0"/>
            <a:t> </a:t>
          </a:r>
          <a:r>
            <a:rPr lang="en-US" sz="1800" b="1" kern="1200" dirty="0"/>
            <a:t>GUIDELINES</a:t>
          </a:r>
        </a:p>
      </dsp:txBody>
      <dsp:txXfrm>
        <a:off x="2107615" y="1303084"/>
        <a:ext cx="703051" cy="608222"/>
      </dsp:txXfrm>
    </dsp:sp>
    <dsp:sp modelId="{EB756F04-3847-4EDC-8A94-621B2332311D}">
      <dsp:nvSpPr>
        <dsp:cNvPr id="0" name=""/>
        <dsp:cNvSpPr/>
      </dsp:nvSpPr>
      <dsp:spPr>
        <a:xfrm>
          <a:off x="1826782" y="2731476"/>
          <a:ext cx="484156" cy="417165"/>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41C4A7-20B9-4E03-A2B9-3244CCD9DB36}">
      <dsp:nvSpPr>
        <dsp:cNvPr id="0" name=""/>
        <dsp:cNvSpPr/>
      </dsp:nvSpPr>
      <dsp:spPr>
        <a:xfrm>
          <a:off x="1933344" y="2252346"/>
          <a:ext cx="1051593" cy="909752"/>
        </a:xfrm>
        <a:prstGeom prst="hexagon">
          <a:avLst>
            <a:gd name="adj" fmla="val 28570"/>
            <a:gd name="vf" fmla="val 11547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a:t>NBC AND NBTC</a:t>
          </a:r>
        </a:p>
      </dsp:txBody>
      <dsp:txXfrm>
        <a:off x="2107615" y="2403111"/>
        <a:ext cx="703051" cy="608222"/>
      </dsp:txXfrm>
    </dsp:sp>
    <dsp:sp modelId="{62C79054-D93B-4F52-A0B7-1523B5F8D174}">
      <dsp:nvSpPr>
        <dsp:cNvPr id="0" name=""/>
        <dsp:cNvSpPr/>
      </dsp:nvSpPr>
      <dsp:spPr>
        <a:xfrm>
          <a:off x="853095" y="2822858"/>
          <a:ext cx="484156" cy="417165"/>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FEA8DA-F710-49C5-8586-B446B417A9B9}">
      <dsp:nvSpPr>
        <dsp:cNvPr id="0" name=""/>
        <dsp:cNvSpPr/>
      </dsp:nvSpPr>
      <dsp:spPr>
        <a:xfrm>
          <a:off x="968910" y="2812530"/>
          <a:ext cx="1051593" cy="909752"/>
        </a:xfrm>
        <a:prstGeom prst="hexagon">
          <a:avLst>
            <a:gd name="adj" fmla="val 28570"/>
            <a:gd name="vf" fmla="val 11547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NATIONAL BIOSAFETY MANUALS AND FORMS</a:t>
          </a:r>
        </a:p>
      </dsp:txBody>
      <dsp:txXfrm>
        <a:off x="1143181" y="2963295"/>
        <a:ext cx="703051" cy="608222"/>
      </dsp:txXfrm>
    </dsp:sp>
    <dsp:sp modelId="{7BDAD88C-E3EA-43C5-8594-0C9EDAABD0A2}">
      <dsp:nvSpPr>
        <dsp:cNvPr id="0" name=""/>
        <dsp:cNvSpPr/>
      </dsp:nvSpPr>
      <dsp:spPr>
        <a:xfrm>
          <a:off x="278793" y="2043294"/>
          <a:ext cx="484156" cy="417165"/>
        </a:xfrm>
        <a:prstGeom prst="hexagon">
          <a:avLst>
            <a:gd name="adj" fmla="val 28900"/>
            <a:gd name="vf" fmla="val 11547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838075-0348-446D-8388-C4CDC6E25F79}">
      <dsp:nvSpPr>
        <dsp:cNvPr id="0" name=""/>
        <dsp:cNvSpPr/>
      </dsp:nvSpPr>
      <dsp:spPr>
        <a:xfrm>
          <a:off x="0" y="2252972"/>
          <a:ext cx="1051593" cy="909752"/>
        </a:xfrm>
        <a:prstGeom prst="hexagon">
          <a:avLst>
            <a:gd name="adj" fmla="val 28570"/>
            <a:gd name="vf" fmla="val 11547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a:t>NATIONAL GM, DETECTION AND ANALYSIS LAB</a:t>
          </a:r>
        </a:p>
      </dsp:txBody>
      <dsp:txXfrm>
        <a:off x="174271" y="2403737"/>
        <a:ext cx="703051" cy="608222"/>
      </dsp:txXfrm>
    </dsp:sp>
    <dsp:sp modelId="{30EDA474-5798-4A8E-AC54-C0538AE6D79E}">
      <dsp:nvSpPr>
        <dsp:cNvPr id="0" name=""/>
        <dsp:cNvSpPr/>
      </dsp:nvSpPr>
      <dsp:spPr>
        <a:xfrm>
          <a:off x="0" y="1219099"/>
          <a:ext cx="1051593" cy="909752"/>
        </a:xfrm>
        <a:prstGeom prst="hexagon">
          <a:avLst>
            <a:gd name="adj" fmla="val 28570"/>
            <a:gd name="vf" fmla="val 11547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b="1" kern="1200" dirty="0"/>
            <a:t>BIOSAFETY</a:t>
          </a:r>
          <a:r>
            <a:rPr lang="en-US" sz="1800" kern="1200" dirty="0"/>
            <a:t> </a:t>
          </a:r>
          <a:r>
            <a:rPr lang="en-US" sz="1800" b="1" kern="1200" dirty="0"/>
            <a:t>POLICY</a:t>
          </a:r>
        </a:p>
      </dsp:txBody>
      <dsp:txXfrm>
        <a:off x="174271" y="1369864"/>
        <a:ext cx="703051" cy="608222"/>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A20E7E-738E-4E7D-8C0E-9E37F326D818}" type="datetimeFigureOut">
              <a:rPr lang="en-US" smtClean="0"/>
              <a:t>8/10/2026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42B34-5770-4DF5-B6B6-F21DC8F316FF}" type="slidenum">
              <a:rPr lang="en-US" smtClean="0"/>
              <a:t>‹#›</a:t>
            </a:fld>
            <a:endParaRPr lang="en-US"/>
          </a:p>
        </p:txBody>
      </p:sp>
    </p:spTree>
    <p:extLst>
      <p:ext uri="{BB962C8B-B14F-4D97-AF65-F5344CB8AC3E}">
        <p14:creationId xmlns:p14="http://schemas.microsoft.com/office/powerpoint/2010/main" val="2994408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89FEB8B-EA03-48BB-A825-EE0289B36CA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9FEB8B-EA03-48BB-A825-EE0289B36CA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9FEB8B-EA03-48BB-A825-EE0289B36CA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9FEB8B-EA03-48BB-A825-EE0289B36CAE}" type="datetimeFigureOut">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9FEB8B-EA03-48BB-A825-EE0289B36CAE}" type="datetimeFigureOut">
              <a:rPr lang="en-US" smtClean="0"/>
              <a:t>8/10/2026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9FEB8B-EA03-48BB-A825-EE0289B36CAE}" type="datetimeFigureOut">
              <a:rPr lang="en-US" smtClean="0"/>
              <a:t>8/10/2026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9FEB8B-EA03-48BB-A825-EE0289B36CAE}" type="datetimeFigureOut">
              <a:rPr lang="en-US" smtClean="0"/>
              <a:t>8/10/2026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9FEB8B-EA03-48BB-A825-EE0289B36CAE}" type="datetimeFigureOut">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89FEB8B-EA03-48BB-A825-EE0289B36CAE}" type="datetimeFigureOut">
              <a:rPr lang="en-US" smtClean="0"/>
              <a:t>8/10/2026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9FEB8B-EA03-48BB-A825-EE0289B36CA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9FEB8B-EA03-48BB-A825-EE0289B36CAE}" type="datetimeFigureOut">
              <a:rPr lang="en-US" smtClean="0"/>
              <a:t>8/10/2026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CBBB37-D428-4BEF-9410-CA3B8FB3E8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9FEB8B-EA03-48BB-A825-EE0289B36CAE}" type="datetimeFigureOut">
              <a:rPr lang="en-US" smtClean="0"/>
              <a:t>8/10/2026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CBBB37-D428-4BEF-9410-CA3B8FB3E82B}" type="slidenum">
              <a:rPr lang="en-US" smtClean="0"/>
              <a:t>‹#›</a:t>
            </a:fld>
            <a:endParaRPr lang="en-US"/>
          </a:p>
        </p:txBody>
      </p:sp>
      <p:sp>
        <p:nvSpPr>
          <p:cNvPr id="9" name="Rectangle 8"/>
          <p:cNvSpPr/>
          <p:nvPr userDrawn="1"/>
        </p:nvSpPr>
        <p:spPr>
          <a:xfrm>
            <a:off x="3288030" y="758190"/>
            <a:ext cx="5615940" cy="5341620"/>
          </a:xfrm>
          <a:prstGeom prst="rect">
            <a:avLst/>
          </a:prstGeom>
          <a:blipFill dpi="0" rotWithShape="1">
            <a:blip r:embed="rId13">
              <a:alphaModFix amt="1000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81000" y="300990"/>
            <a:ext cx="1036320" cy="981617"/>
          </a:xfrm>
          <a:prstGeom prst="rect">
            <a:avLst/>
          </a:prstGeom>
          <a:blipFill dpi="0" rotWithShape="1">
            <a:blip r:embed="rId1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mailto:rebegba@gmail.com" TargetMode="Externa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bing.com/images/search?q=mechanized+agriculture+in+pictures&amp;view=detail&amp;id=CC41E71597B7F847F8DCF566F72EB2D8245962B7&amp;first=121&amp;FORM=IDFRIR" TargetMode="External"/><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65283" y="760155"/>
            <a:ext cx="8450317" cy="1076325"/>
          </a:xfrm>
          <a:prstGeom prst="rect">
            <a:avLst/>
          </a:prstGeom>
        </p:spPr>
        <p:txBody>
          <a:bodyPr wrap="square">
            <a:spAutoFit/>
          </a:bodyPr>
          <a:lstStyle/>
          <a:p>
            <a:r>
              <a:rPr lang="en-GB" sz="3200" dirty="0" smtClean="0"/>
              <a:t>Safe Biotechnology for Sustainable wealth Creation: Nigeria as a case study</a:t>
            </a:r>
            <a:endParaRPr lang="en-GB" sz="3200" dirty="0"/>
          </a:p>
        </p:txBody>
      </p:sp>
      <p:sp>
        <p:nvSpPr>
          <p:cNvPr id="3" name="Rectangle 2"/>
          <p:cNvSpPr/>
          <p:nvPr/>
        </p:nvSpPr>
        <p:spPr>
          <a:xfrm>
            <a:off x="1970690" y="2413338"/>
            <a:ext cx="9443544" cy="4031873"/>
          </a:xfrm>
          <a:prstGeom prst="rect">
            <a:avLst/>
          </a:prstGeom>
        </p:spPr>
        <p:txBody>
          <a:bodyPr wrap="square">
            <a:spAutoFit/>
          </a:bodyPr>
          <a:lstStyle/>
          <a:p>
            <a:r>
              <a:rPr lang="en-GB" sz="3200" b="1" i="1" dirty="0"/>
              <a:t> </a:t>
            </a:r>
            <a:r>
              <a:rPr lang="en-GB" sz="3200" b="1" i="1" dirty="0" smtClean="0"/>
              <a:t>                                   BY</a:t>
            </a:r>
            <a:endParaRPr lang="en-GB" sz="3200" b="1" i="1" dirty="0"/>
          </a:p>
          <a:p>
            <a:r>
              <a:rPr lang="en-GB" sz="3200" b="1" i="1" dirty="0" smtClean="0"/>
              <a:t>                      DR</a:t>
            </a:r>
            <a:r>
              <a:rPr lang="en-GB" sz="3200" b="1" i="1" dirty="0"/>
              <a:t>. RUFUS EBEGBA</a:t>
            </a:r>
            <a:r>
              <a:rPr lang="en-GB" sz="3200" b="1" i="1" dirty="0" smtClean="0"/>
              <a:t>,</a:t>
            </a:r>
            <a:endParaRPr lang="en-GB" sz="3200" b="1" i="1" dirty="0"/>
          </a:p>
          <a:p>
            <a:r>
              <a:rPr lang="en-GB" sz="3200" b="1" i="1" dirty="0" smtClean="0"/>
              <a:t>                                CEO</a:t>
            </a:r>
            <a:r>
              <a:rPr lang="en-GB" sz="3200" b="1" i="1" dirty="0"/>
              <a:t>, </a:t>
            </a:r>
            <a:endParaRPr lang="en-GB" sz="3200" b="1" i="1" dirty="0" smtClean="0"/>
          </a:p>
          <a:p>
            <a:r>
              <a:rPr lang="en-GB" sz="3200" b="1" i="1" dirty="0" smtClean="0"/>
              <a:t>RUFUS </a:t>
            </a:r>
            <a:r>
              <a:rPr lang="en-GB" sz="3200" b="1" i="1" dirty="0"/>
              <a:t>EBEGBA CENTRE FOR LEADERSHIP </a:t>
            </a:r>
            <a:r>
              <a:rPr lang="en-GB" sz="3200" b="1" i="1" dirty="0" smtClean="0"/>
              <a:t>    </a:t>
            </a:r>
          </a:p>
          <a:p>
            <a:r>
              <a:rPr lang="en-GB" sz="3200" b="1" i="1" dirty="0"/>
              <a:t> </a:t>
            </a:r>
            <a:r>
              <a:rPr lang="en-GB" sz="3200" b="1" i="1" dirty="0" smtClean="0"/>
              <a:t>    AND </a:t>
            </a:r>
            <a:r>
              <a:rPr lang="en-GB" sz="3200" b="1" i="1" dirty="0"/>
              <a:t>ENVIRONMENTAL SUSTAINABILITY</a:t>
            </a:r>
            <a:r>
              <a:rPr lang="en-GB" sz="3200" b="1" i="1" dirty="0" smtClean="0"/>
              <a:t>,</a:t>
            </a:r>
          </a:p>
          <a:p>
            <a:endParaRPr lang="en-GB" sz="3200" b="1" i="1" dirty="0"/>
          </a:p>
          <a:p>
            <a:r>
              <a:rPr lang="en-GB" sz="3200" b="1" i="1" dirty="0" smtClean="0">
                <a:hlinkClick r:id="rId2"/>
              </a:rPr>
              <a:t>                                                        rebegba@gmail.com</a:t>
            </a:r>
            <a:endParaRPr lang="en-GB" sz="3200" b="1" i="1" dirty="0"/>
          </a:p>
          <a:p>
            <a:r>
              <a:rPr lang="en-GB" sz="3200" b="1" i="1" dirty="0"/>
              <a:t>       </a:t>
            </a:r>
            <a:r>
              <a:rPr lang="en-GB" sz="3200" b="1" i="1" dirty="0" smtClean="0"/>
              <a:t>                                                       24</a:t>
            </a:r>
            <a:r>
              <a:rPr lang="en-GB" sz="3200" b="1" i="1" baseline="30000" dirty="0" smtClean="0"/>
              <a:t>th</a:t>
            </a:r>
            <a:r>
              <a:rPr lang="en-GB" sz="3200" b="1" i="1" dirty="0" smtClean="0"/>
              <a:t> August 2026</a:t>
            </a:r>
            <a:endParaRPr lang="en-GB" sz="3200" b="1" i="1" dirty="0"/>
          </a:p>
        </p:txBody>
      </p:sp>
      <p:pic>
        <p:nvPicPr>
          <p:cNvPr id="5" name="Picture 4" descr="Regulatory Risk - Overview, Examples, and Case Stud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5865" y="2557451"/>
            <a:ext cx="2654070" cy="1135117"/>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rot="16200000">
            <a:off x="2518702" y="2699682"/>
            <a:ext cx="910039" cy="1075901"/>
          </a:xfrm>
          <a:prstGeom prst="rect">
            <a:avLst/>
          </a:prstGeom>
        </p:spPr>
      </p:pic>
      <p:pic>
        <p:nvPicPr>
          <p:cNvPr id="9" name="Content Placeholder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413635"/>
            <a:ext cx="3282950" cy="154559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98592"/>
          </a:xfrm>
        </p:spPr>
        <p:txBody>
          <a:bodyPr>
            <a:normAutofit/>
          </a:bodyPr>
          <a:lstStyle/>
          <a:p>
            <a:r>
              <a:rPr lang="en-GB" sz="3200" dirty="0" smtClean="0"/>
              <a:t>                   </a:t>
            </a:r>
            <a:r>
              <a:rPr lang="en-GB" sz="4000" dirty="0" smtClean="0"/>
              <a:t>Introduction</a:t>
            </a:r>
            <a:endParaRPr lang="en-GB" sz="4000" dirty="0"/>
          </a:p>
        </p:txBody>
      </p:sp>
      <p:sp>
        <p:nvSpPr>
          <p:cNvPr id="3" name="Content Placeholder 2"/>
          <p:cNvSpPr>
            <a:spLocks noGrp="1"/>
          </p:cNvSpPr>
          <p:nvPr>
            <p:ph idx="1"/>
          </p:nvPr>
        </p:nvSpPr>
        <p:spPr>
          <a:xfrm>
            <a:off x="838200" y="1182414"/>
            <a:ext cx="10515600" cy="5582453"/>
          </a:xfrm>
        </p:spPr>
        <p:txBody>
          <a:bodyPr>
            <a:normAutofit fontScale="25000" lnSpcReduction="20000"/>
          </a:bodyPr>
          <a:lstStyle/>
          <a:p>
            <a:r>
              <a:rPr lang="en-GB" sz="12800" dirty="0"/>
              <a:t>Globally, safe science and technology </a:t>
            </a:r>
            <a:r>
              <a:rPr lang="en-GB" sz="12800" dirty="0" smtClean="0"/>
              <a:t>have </a:t>
            </a:r>
            <a:r>
              <a:rPr lang="en-GB" sz="12800" dirty="0"/>
              <a:t>been known to be drivers of economic development</a:t>
            </a:r>
            <a:r>
              <a:rPr lang="en-GB" sz="12800" dirty="0" smtClean="0"/>
              <a:t>.</a:t>
            </a:r>
            <a:endParaRPr lang="en-GB" sz="12800" dirty="0"/>
          </a:p>
          <a:p>
            <a:r>
              <a:rPr lang="en-GB" sz="12800" dirty="0"/>
              <a:t>New technologies often offer great potentials. But, they also need to be adequately regulated in order to ensure that they are safe to man, as well as being environmentally and socially sustainable. </a:t>
            </a:r>
            <a:endParaRPr lang="en-GB" sz="12800" dirty="0" smtClean="0"/>
          </a:p>
          <a:p>
            <a:r>
              <a:rPr lang="en-GB" sz="12800" dirty="0"/>
              <a:t>Modern biotechnology is a fast revolutionary tool in agricultural practice through which many crops are genetically engineered to express traits such as herbicide tolerance, insect resistance, drought tolerance, increased nutritional value and  improve animals and microbes</a:t>
            </a:r>
            <a:r>
              <a:rPr lang="en-GB" sz="12800" dirty="0" smtClean="0"/>
              <a:t>.</a:t>
            </a:r>
          </a:p>
          <a:p>
            <a:r>
              <a:rPr lang="en-GB" sz="12800" dirty="0" smtClean="0"/>
              <a:t>It also being deployed in the health sector to address  medical challenges</a:t>
            </a:r>
          </a:p>
          <a:p>
            <a:r>
              <a:rPr lang="en-GB" sz="800" dirty="0" smtClean="0"/>
              <a:t>Safe </a:t>
            </a:r>
            <a:r>
              <a:rPr lang="en-GB" sz="800" dirty="0"/>
              <a:t>Biotechnology creates wealth when it turns biological resources into higher productivity</a:t>
            </a:r>
            <a:r>
              <a:rPr lang="en-GB" sz="12800" dirty="0" smtClean="0"/>
              <a:t> </a:t>
            </a:r>
            <a:endParaRPr lang="en-GB" sz="12800" dirty="0"/>
          </a:p>
          <a:p>
            <a:endParaRPr lang="en-GB" sz="12800" dirty="0"/>
          </a:p>
          <a:p>
            <a:pPr marL="0" indent="0">
              <a:buNone/>
            </a:pPr>
            <a:endParaRPr lang="en-GB" sz="9600" dirty="0"/>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2070" y="0"/>
            <a:ext cx="3025140" cy="118237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25172"/>
          </a:xfrm>
        </p:spPr>
        <p:txBody>
          <a:bodyPr/>
          <a:lstStyle/>
          <a:p>
            <a:r>
              <a:rPr lang="en-GB" dirty="0" smtClean="0"/>
              <a:t>         Introduction </a:t>
            </a:r>
            <a:r>
              <a:rPr lang="en-GB" dirty="0" err="1" smtClean="0"/>
              <a:t>contn’d</a:t>
            </a:r>
            <a:endParaRPr lang="en-GB" dirty="0"/>
          </a:p>
        </p:txBody>
      </p:sp>
      <p:sp>
        <p:nvSpPr>
          <p:cNvPr id="3" name="Content Placeholder 2"/>
          <p:cNvSpPr>
            <a:spLocks noGrp="1"/>
          </p:cNvSpPr>
          <p:nvPr>
            <p:ph idx="1"/>
          </p:nvPr>
        </p:nvSpPr>
        <p:spPr>
          <a:xfrm>
            <a:off x="838200" y="1190298"/>
            <a:ext cx="10515600" cy="5344509"/>
          </a:xfrm>
        </p:spPr>
        <p:txBody>
          <a:bodyPr>
            <a:normAutofit/>
          </a:bodyPr>
          <a:lstStyle/>
          <a:p>
            <a:pPr marL="0" indent="0">
              <a:buNone/>
            </a:pPr>
            <a:r>
              <a:rPr lang="en-GB" dirty="0" smtClean="0"/>
              <a:t>. </a:t>
            </a:r>
            <a:r>
              <a:rPr lang="en-GB" sz="3100" dirty="0" smtClean="0"/>
              <a:t>Biosafety has become a means of addressing safety in the application  of modern technology </a:t>
            </a:r>
          </a:p>
          <a:p>
            <a:pPr marL="0" indent="0">
              <a:buNone/>
            </a:pPr>
            <a:r>
              <a:rPr lang="en-GB" sz="3100" dirty="0" smtClean="0"/>
              <a:t>Nigeria has Biosafety Framework that  consists of Biosafety Policy, Act, regulations and guidelines under a Biosafety Authority(NBMA).</a:t>
            </a:r>
          </a:p>
          <a:p>
            <a:r>
              <a:rPr lang="en-GB" sz="3100" dirty="0"/>
              <a:t>Safe </a:t>
            </a:r>
            <a:r>
              <a:rPr lang="en-GB" sz="3100" dirty="0" smtClean="0"/>
              <a:t>Biotechnology can  create sustainable wealth </a:t>
            </a:r>
            <a:r>
              <a:rPr lang="en-GB" sz="3100" dirty="0"/>
              <a:t>when it turns biological resources into higher </a:t>
            </a:r>
            <a:r>
              <a:rPr lang="en-GB" sz="3100" dirty="0" smtClean="0"/>
              <a:t>productivity,</a:t>
            </a:r>
            <a:endParaRPr lang="en-GB" sz="3100" dirty="0"/>
          </a:p>
          <a:p>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9047"/>
          </a:xfrm>
        </p:spPr>
        <p:txBody>
          <a:bodyPr/>
          <a:lstStyle/>
          <a:p>
            <a:r>
              <a:rPr lang="en-GB" dirty="0" smtClean="0"/>
              <a:t>        Wealth and Wealth creation</a:t>
            </a:r>
            <a:endParaRPr lang="en-GB" dirty="0"/>
          </a:p>
        </p:txBody>
      </p:sp>
      <p:sp>
        <p:nvSpPr>
          <p:cNvPr id="3" name="Content Placeholder 2"/>
          <p:cNvSpPr>
            <a:spLocks noGrp="1"/>
          </p:cNvSpPr>
          <p:nvPr>
            <p:ph idx="1"/>
          </p:nvPr>
        </p:nvSpPr>
        <p:spPr>
          <a:xfrm>
            <a:off x="838200" y="1198178"/>
            <a:ext cx="10515600" cy="5226269"/>
          </a:xfrm>
        </p:spPr>
        <p:txBody>
          <a:bodyPr>
            <a:normAutofit lnSpcReduction="10000"/>
          </a:bodyPr>
          <a:lstStyle/>
          <a:p>
            <a:r>
              <a:rPr lang="en-GB" b="1" u="sng" dirty="0" smtClean="0"/>
              <a:t>Wealth</a:t>
            </a:r>
            <a:r>
              <a:rPr lang="en-GB" u="sng" dirty="0" smtClean="0"/>
              <a:t> </a:t>
            </a:r>
            <a:r>
              <a:rPr lang="en-GB" dirty="0" smtClean="0"/>
              <a:t>: It is the total value of resources and assets that a person, Community or country owns and can be  used to meet needs and create more value, </a:t>
            </a:r>
            <a:r>
              <a:rPr lang="en-GB" dirty="0" err="1" smtClean="0"/>
              <a:t>ie</a:t>
            </a:r>
            <a:r>
              <a:rPr lang="en-GB" dirty="0" smtClean="0"/>
              <a:t> money , skills, education, ideas</a:t>
            </a:r>
          </a:p>
          <a:p>
            <a:r>
              <a:rPr lang="en-GB" dirty="0" smtClean="0"/>
              <a:t>Its total assets you have built over time that can create more value</a:t>
            </a:r>
          </a:p>
          <a:p>
            <a:r>
              <a:rPr lang="en-GB" dirty="0" smtClean="0"/>
              <a:t> </a:t>
            </a:r>
            <a:r>
              <a:rPr lang="en-GB" b="1" u="sng" dirty="0" smtClean="0"/>
              <a:t>Wealth Creation: </a:t>
            </a:r>
            <a:r>
              <a:rPr lang="en-GB" dirty="0" smtClean="0"/>
              <a:t>It’s the process of building assets and resources that increase the total value available to a person, community of country.</a:t>
            </a:r>
          </a:p>
          <a:p>
            <a:r>
              <a:rPr lang="en-GB" dirty="0" smtClean="0"/>
              <a:t>It turning resources into, skills and time into something that can meet needs now and produce more value later,</a:t>
            </a:r>
          </a:p>
          <a:p>
            <a:r>
              <a:rPr lang="en-GB" dirty="0" smtClean="0"/>
              <a:t>Wealth is created by combining 4 things: Resources, Human Capacity, Ideas/Innovation and organization</a:t>
            </a:r>
          </a:p>
          <a:p>
            <a:r>
              <a:rPr lang="en-GB" dirty="0" smtClean="0"/>
              <a:t>Wealth is created when value is added to resources.</a:t>
            </a:r>
          </a:p>
          <a:p>
            <a:pPr marL="0" indent="0">
              <a:buNone/>
            </a:pPr>
            <a:endParaRPr lang="en-GB" dirty="0" smtClean="0"/>
          </a:p>
          <a:p>
            <a:endParaRPr lang="en-GB" dirty="0" smtClean="0"/>
          </a:p>
          <a:p>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smtClean="0"/>
              <a:t>      Application of safe </a:t>
            </a:r>
            <a:r>
              <a:rPr lang="en-GB" u="sng" dirty="0"/>
              <a:t>Biotechnology for   Sustainable Wealth Creation</a:t>
            </a:r>
            <a:endParaRPr lang="en-GB" dirty="0"/>
          </a:p>
        </p:txBody>
      </p:sp>
      <p:sp>
        <p:nvSpPr>
          <p:cNvPr id="3" name="Content Placeholder 2"/>
          <p:cNvSpPr>
            <a:spLocks noGrp="1"/>
          </p:cNvSpPr>
          <p:nvPr>
            <p:ph idx="1"/>
          </p:nvPr>
        </p:nvSpPr>
        <p:spPr/>
        <p:txBody>
          <a:bodyPr>
            <a:normAutofit lnSpcReduction="10000"/>
          </a:bodyPr>
          <a:lstStyle/>
          <a:p>
            <a:r>
              <a:rPr lang="en-GB" dirty="0" smtClean="0"/>
              <a:t>Using living organisms, cells and biological systems to produce goods and services that grow the economy without destroying human health or the environment </a:t>
            </a:r>
          </a:p>
          <a:p>
            <a:r>
              <a:rPr lang="en-GB" b="1" dirty="0" smtClean="0"/>
              <a:t>“Safe” </a:t>
            </a:r>
            <a:r>
              <a:rPr lang="en-GB" dirty="0" smtClean="0"/>
              <a:t>means its regulated , risk assessed and done with proper oversight from relevant authority</a:t>
            </a:r>
          </a:p>
          <a:p>
            <a:r>
              <a:rPr lang="en-GB" b="1" dirty="0" smtClean="0"/>
              <a:t>Safe Biotechnology : </a:t>
            </a:r>
            <a:r>
              <a:rPr lang="en-GB" dirty="0" smtClean="0"/>
              <a:t>Safe Biotechnology creates wealth when it turns biological resources into higher productivity , better health and cleaner environment sustainability.</a:t>
            </a:r>
          </a:p>
          <a:p>
            <a:r>
              <a:rPr lang="en-GB" b="1" dirty="0" smtClean="0"/>
              <a:t>Factors that contribute to safe biotechnology </a:t>
            </a:r>
            <a:r>
              <a:rPr lang="en-GB" dirty="0" smtClean="0"/>
              <a:t>are: Policy, law, Competent personnel, Regulatory </a:t>
            </a:r>
            <a:r>
              <a:rPr lang="en-GB" dirty="0"/>
              <a:t>authority, </a:t>
            </a:r>
            <a:r>
              <a:rPr lang="en-GB" dirty="0" smtClean="0"/>
              <a:t>Risk Assessment,</a:t>
            </a:r>
            <a:r>
              <a:rPr lang="en-GB" dirty="0"/>
              <a:t> </a:t>
            </a:r>
            <a:r>
              <a:rPr lang="en-GB" dirty="0" smtClean="0"/>
              <a:t>monitoring and Evaluation, funding, safety compliance</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Factors that can enhance safe sustainable       </a:t>
            </a:r>
            <a:br>
              <a:rPr lang="en-GB" dirty="0" smtClean="0"/>
            </a:br>
            <a:r>
              <a:rPr lang="en-GB" dirty="0" smtClean="0"/>
              <a:t>     biotechnology for wealth creation</a:t>
            </a:r>
            <a:endParaRPr lang="en-GB" dirty="0"/>
          </a:p>
        </p:txBody>
      </p:sp>
      <p:sp>
        <p:nvSpPr>
          <p:cNvPr id="3" name="Content Placeholder 2"/>
          <p:cNvSpPr>
            <a:spLocks noGrp="1"/>
          </p:cNvSpPr>
          <p:nvPr>
            <p:ph idx="1"/>
          </p:nvPr>
        </p:nvSpPr>
        <p:spPr>
          <a:xfrm>
            <a:off x="838200" y="1690688"/>
            <a:ext cx="10515600" cy="4710111"/>
          </a:xfrm>
        </p:spPr>
        <p:txBody>
          <a:bodyPr>
            <a:normAutofit fontScale="67500"/>
          </a:bodyPr>
          <a:lstStyle/>
          <a:p>
            <a:pPr marL="457200" lvl="1" indent="0">
              <a:buFont typeface="+mj-lt"/>
              <a:buNone/>
            </a:pPr>
            <a:r>
              <a:rPr lang="en-GB" sz="4000" b="1" dirty="0" smtClean="0">
                <a:solidFill>
                  <a:srgbClr val="C00000"/>
                </a:solidFill>
              </a:rPr>
              <a:t>Conditions and actions that help wealth grow and last across economic, social envronmental and governance dementions.</a:t>
            </a:r>
          </a:p>
          <a:p>
            <a:pPr marL="457200" lvl="1" indent="0">
              <a:buFont typeface="+mj-lt"/>
              <a:buNone/>
            </a:pPr>
            <a:r>
              <a:rPr lang="en-GB" sz="4000" b="1" dirty="0" smtClean="0">
                <a:solidFill>
                  <a:srgbClr val="C00000"/>
                </a:solidFill>
              </a:rPr>
              <a:t>They are the pillars that keep wealth from collapsing from generation to generation</a:t>
            </a:r>
          </a:p>
          <a:p>
            <a:pPr marL="1028700" lvl="1" indent="-571500">
              <a:buFont typeface="+mj-lt"/>
              <a:buAutoNum type="romanLcPeriod"/>
            </a:pPr>
            <a:r>
              <a:rPr lang="en-GB" sz="4000" b="1" dirty="0" smtClean="0">
                <a:solidFill>
                  <a:srgbClr val="C00000"/>
                </a:solidFill>
              </a:rPr>
              <a:t>Good governance and policy,</a:t>
            </a:r>
          </a:p>
          <a:p>
            <a:pPr marL="1028700" lvl="1" indent="-571500">
              <a:buFont typeface="+mj-lt"/>
              <a:buAutoNum type="romanLcPeriod"/>
            </a:pPr>
            <a:r>
              <a:rPr lang="en-GB" sz="4000" b="1" dirty="0" smtClean="0">
                <a:solidFill>
                  <a:srgbClr val="C00000"/>
                </a:solidFill>
              </a:rPr>
              <a:t>Human Capital Development</a:t>
            </a:r>
          </a:p>
          <a:p>
            <a:pPr marL="1028700" lvl="1" indent="-571500">
              <a:buFont typeface="+mj-lt"/>
              <a:buAutoNum type="romanLcPeriod"/>
            </a:pPr>
            <a:r>
              <a:rPr lang="en-GB" sz="4000" b="1" dirty="0" smtClean="0">
                <a:solidFill>
                  <a:srgbClr val="C00000"/>
                </a:solidFill>
              </a:rPr>
              <a:t>Natural Resources Management </a:t>
            </a:r>
          </a:p>
          <a:p>
            <a:pPr marL="1028700" lvl="1" indent="-571500">
              <a:buFont typeface="+mj-lt"/>
              <a:buAutoNum type="romanLcPeriod"/>
            </a:pPr>
            <a:r>
              <a:rPr lang="en-GB" sz="4000" b="1" dirty="0" smtClean="0">
                <a:solidFill>
                  <a:srgbClr val="C00000"/>
                </a:solidFill>
              </a:rPr>
              <a:t>Innovation, biotechnology,		Financial inclusion and investment,</a:t>
            </a:r>
          </a:p>
          <a:p>
            <a:pPr marL="1028700" lvl="1" indent="-571500">
              <a:buFont typeface="+mj-lt"/>
              <a:buAutoNum type="romanLcPeriod"/>
            </a:pPr>
            <a:r>
              <a:rPr lang="en-GB" sz="4000" b="1" dirty="0" smtClean="0">
                <a:solidFill>
                  <a:srgbClr val="C00000"/>
                </a:solidFill>
              </a:rPr>
              <a:t>Infrastructure and Institutions</a:t>
            </a:r>
          </a:p>
          <a:p>
            <a:pPr marL="1028700" lvl="1" indent="-571500">
              <a:buFont typeface="+mj-lt"/>
              <a:buAutoNum type="romanLcPeriod"/>
            </a:pPr>
            <a:r>
              <a:rPr lang="en-GB" sz="4000" b="1" dirty="0" smtClean="0">
                <a:solidFill>
                  <a:srgbClr val="C00000"/>
                </a:solidFill>
              </a:rPr>
              <a:t>Social Capacity and Inclusivity </a:t>
            </a:r>
          </a:p>
          <a:p>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sym typeface="+mn-ea"/>
              </a:rPr>
              <a:t>     Factors that can enhance safe sustainable       </a:t>
            </a:r>
            <a:br>
              <a:rPr lang="en-GB" dirty="0" smtClean="0">
                <a:sym typeface="+mn-ea"/>
              </a:rPr>
            </a:br>
            <a:r>
              <a:rPr lang="en-GB" dirty="0" smtClean="0">
                <a:sym typeface="+mn-ea"/>
              </a:rPr>
              <a:t>     biotechnology for wealth creation</a:t>
            </a:r>
            <a:endParaRPr lang="en-GB" altLang="en-US"/>
          </a:p>
        </p:txBody>
      </p:sp>
      <p:sp>
        <p:nvSpPr>
          <p:cNvPr id="3" name="Content Placeholder 2"/>
          <p:cNvSpPr>
            <a:spLocks noGrp="1"/>
          </p:cNvSpPr>
          <p:nvPr>
            <p:ph idx="1"/>
          </p:nvPr>
        </p:nvSpPr>
        <p:spPr/>
        <p:txBody>
          <a:bodyPr>
            <a:normAutofit fontScale="80000"/>
          </a:bodyPr>
          <a:lstStyle/>
          <a:p>
            <a:pPr marL="1028700" lvl="1" indent="-571500">
              <a:buFont typeface="+mj-lt"/>
              <a:buAutoNum type="romanLcPeriod"/>
            </a:pPr>
            <a:r>
              <a:rPr lang="en-GB" sz="2800" b="1" dirty="0" smtClean="0">
                <a:solidFill>
                  <a:srgbClr val="C00000"/>
                </a:solidFill>
                <a:sym typeface="+mn-ea"/>
              </a:rPr>
              <a:t>Existence of Biosafety Framework that has  </a:t>
            </a:r>
            <a:r>
              <a:rPr lang="en-GB" sz="2800" b="1" dirty="0">
                <a:solidFill>
                  <a:srgbClr val="C00000"/>
                </a:solidFill>
                <a:sym typeface="+mn-ea"/>
              </a:rPr>
              <a:t>both legal and </a:t>
            </a:r>
            <a:r>
              <a:rPr lang="en-GB" sz="2800" b="1" dirty="0" smtClean="0">
                <a:solidFill>
                  <a:srgbClr val="C00000"/>
                </a:solidFill>
                <a:sym typeface="+mn-ea"/>
              </a:rPr>
              <a:t>administrative component, </a:t>
            </a:r>
            <a:endParaRPr lang="en-GB" sz="2800" b="1" dirty="0">
              <a:solidFill>
                <a:srgbClr val="C00000"/>
              </a:solidFill>
            </a:endParaRPr>
          </a:p>
          <a:p>
            <a:pPr marL="1028700" lvl="1" indent="-571500">
              <a:buFont typeface="+mj-lt"/>
              <a:buAutoNum type="romanLcPeriod"/>
            </a:pPr>
            <a:r>
              <a:rPr lang="en-GB" sz="2800" b="1" dirty="0" smtClean="0">
                <a:solidFill>
                  <a:srgbClr val="C00000"/>
                </a:solidFill>
                <a:sym typeface="+mn-ea"/>
              </a:rPr>
              <a:t>Safety </a:t>
            </a:r>
            <a:r>
              <a:rPr lang="en-GB" sz="2800" b="1" dirty="0">
                <a:solidFill>
                  <a:srgbClr val="C00000"/>
                </a:solidFill>
                <a:sym typeface="+mn-ea"/>
              </a:rPr>
              <a:t>in the application of modern biotechnology, </a:t>
            </a:r>
            <a:endParaRPr lang="en-GB" sz="2800" b="1" dirty="0">
              <a:solidFill>
                <a:srgbClr val="C00000"/>
              </a:solidFill>
            </a:endParaRPr>
          </a:p>
          <a:p>
            <a:pPr marL="1028700" lvl="1" indent="-571500">
              <a:buFont typeface="+mj-lt"/>
              <a:buAutoNum type="romanLcPeriod"/>
            </a:pPr>
            <a:r>
              <a:rPr lang="en-GB" sz="2800" b="1" dirty="0">
                <a:solidFill>
                  <a:srgbClr val="C00000"/>
                </a:solidFill>
                <a:sym typeface="+mn-ea"/>
              </a:rPr>
              <a:t>Protective System</a:t>
            </a:r>
            <a:r>
              <a:rPr lang="en-GB" sz="2800" dirty="0">
                <a:sym typeface="+mn-ea"/>
              </a:rPr>
              <a:t> – with clear goal</a:t>
            </a:r>
            <a:endParaRPr lang="en-GB" sz="2800" dirty="0">
              <a:solidFill>
                <a:srgbClr val="FF0000"/>
              </a:solidFill>
              <a:sym typeface="+mn-ea"/>
            </a:endParaRPr>
          </a:p>
          <a:p>
            <a:pPr marL="1028700" lvl="1" indent="-571500">
              <a:buFont typeface="+mj-lt"/>
              <a:buAutoNum type="romanLcPeriod"/>
            </a:pPr>
            <a:r>
              <a:rPr lang="en-GB" sz="2800" b="1" dirty="0" smtClean="0">
                <a:solidFill>
                  <a:srgbClr val="C00000"/>
                </a:solidFill>
                <a:sym typeface="+mn-ea"/>
              </a:rPr>
              <a:t>Implementable Law</a:t>
            </a:r>
            <a:r>
              <a:rPr lang="en-GB" sz="2800" dirty="0" smtClean="0">
                <a:sym typeface="+mn-ea"/>
              </a:rPr>
              <a:t> </a:t>
            </a:r>
            <a:r>
              <a:rPr lang="en-GB" sz="2800" dirty="0">
                <a:sym typeface="+mn-ea"/>
              </a:rPr>
              <a:t>– with clear procedures</a:t>
            </a:r>
            <a:endParaRPr lang="en-GB" sz="2800" dirty="0"/>
          </a:p>
          <a:p>
            <a:pPr marL="1028700" lvl="1" indent="-571500">
              <a:buFont typeface="+mj-lt"/>
              <a:buAutoNum type="romanLcPeriod"/>
            </a:pPr>
            <a:r>
              <a:rPr lang="en-GB" sz="2800" b="1" dirty="0">
                <a:solidFill>
                  <a:srgbClr val="C00000"/>
                </a:solidFill>
                <a:sym typeface="+mn-ea"/>
              </a:rPr>
              <a:t>Informed</a:t>
            </a:r>
            <a:r>
              <a:rPr lang="en-GB" sz="2800" dirty="0">
                <a:sym typeface="+mn-ea"/>
              </a:rPr>
              <a:t> – based on scientific evidence</a:t>
            </a:r>
            <a:endParaRPr lang="en-GB" sz="2800" dirty="0"/>
          </a:p>
          <a:p>
            <a:pPr marL="1028700" lvl="1" indent="-571500">
              <a:buFont typeface="+mj-lt"/>
              <a:buAutoNum type="romanLcPeriod"/>
            </a:pPr>
            <a:r>
              <a:rPr lang="en-GB" sz="2800" b="1" dirty="0">
                <a:solidFill>
                  <a:srgbClr val="C00000"/>
                </a:solidFill>
                <a:sym typeface="+mn-ea"/>
              </a:rPr>
              <a:t>Enabling </a:t>
            </a:r>
            <a:r>
              <a:rPr lang="en-GB" sz="2800" dirty="0">
                <a:sym typeface="+mn-ea"/>
              </a:rPr>
              <a:t> – to allow access to technology</a:t>
            </a:r>
            <a:endParaRPr lang="en-GB" sz="2800" dirty="0"/>
          </a:p>
          <a:p>
            <a:pPr marL="1028700" lvl="1" indent="-571500">
              <a:buFont typeface="+mj-lt"/>
              <a:buAutoNum type="romanLcPeriod"/>
            </a:pPr>
            <a:r>
              <a:rPr lang="en-GB" sz="2800" b="1" dirty="0">
                <a:solidFill>
                  <a:srgbClr val="C00000"/>
                </a:solidFill>
                <a:sym typeface="+mn-ea"/>
              </a:rPr>
              <a:t>Enforceable law</a:t>
            </a:r>
            <a:r>
              <a:rPr lang="en-GB" sz="2800" dirty="0">
                <a:sym typeface="+mn-ea"/>
              </a:rPr>
              <a:t> – for accountability</a:t>
            </a:r>
            <a:endParaRPr lang="en-GB" sz="2800" dirty="0">
              <a:solidFill>
                <a:srgbClr val="FF0000"/>
              </a:solidFill>
              <a:sym typeface="+mn-ea"/>
            </a:endParaRPr>
          </a:p>
          <a:p>
            <a:pPr marL="1028700" lvl="1" indent="-571500">
              <a:buFont typeface="+mj-lt"/>
              <a:buAutoNum type="romanLcPeriod"/>
            </a:pPr>
            <a:r>
              <a:rPr lang="en-GB" sz="2800" dirty="0">
                <a:solidFill>
                  <a:srgbClr val="FF0000"/>
                </a:solidFill>
                <a:sym typeface="+mn-ea"/>
              </a:rPr>
              <a:t>Defined authority </a:t>
            </a:r>
            <a:r>
              <a:rPr lang="en-GB" sz="2800" dirty="0">
                <a:sym typeface="+mn-ea"/>
              </a:rPr>
              <a:t>and not multiple authority</a:t>
            </a:r>
            <a:endParaRPr lang="en-GB" sz="2800" dirty="0"/>
          </a:p>
          <a:p>
            <a:pPr marL="1028700" lvl="1" indent="-571500">
              <a:buFont typeface="+mj-lt"/>
              <a:buAutoNum type="romanLcPeriod"/>
            </a:pPr>
            <a:r>
              <a:rPr lang="en-GB" sz="2800" dirty="0">
                <a:sym typeface="+mn-ea"/>
              </a:rPr>
              <a:t>Capacity</a:t>
            </a:r>
            <a:r>
              <a:rPr lang="en-GB" sz="2800" dirty="0" smtClean="0">
                <a:sym typeface="+mn-ea"/>
              </a:rPr>
              <a:t>,</a:t>
            </a:r>
            <a:endParaRPr lang="en-GB" sz="2800" dirty="0" smtClean="0"/>
          </a:p>
          <a:p>
            <a:pPr marL="1028700" lvl="1" indent="-571500">
              <a:buFont typeface="+mj-lt"/>
              <a:buAutoNum type="romanLcPeriod"/>
            </a:pPr>
            <a:r>
              <a:rPr lang="en-GB" sz="2800" dirty="0" smtClean="0">
                <a:sym typeface="+mn-ea"/>
              </a:rPr>
              <a:t>Enforcement/ Regulatory Personnel with capacity/expertise </a:t>
            </a:r>
            <a:endParaRPr lang="en-GB" sz="2800" dirty="0"/>
          </a:p>
          <a:p>
            <a:endParaRPr lang="en-GB"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5889"/>
          </a:xfrm>
        </p:spPr>
        <p:txBody>
          <a:bodyPr>
            <a:normAutofit fontScale="90000"/>
          </a:bodyPr>
          <a:lstStyle/>
          <a:p>
            <a:r>
              <a:rPr lang="en-GB" dirty="0" smtClean="0"/>
              <a:t>     Importance of safe </a:t>
            </a:r>
            <a:r>
              <a:rPr lang="en-GB" dirty="0"/>
              <a:t> </a:t>
            </a:r>
            <a:r>
              <a:rPr lang="en-GB" dirty="0" smtClean="0"/>
              <a:t>Biotechnology for sustainable wealth creation</a:t>
            </a:r>
            <a:endParaRPr lang="en-GB" dirty="0"/>
          </a:p>
        </p:txBody>
      </p:sp>
      <p:pic>
        <p:nvPicPr>
          <p:cNvPr id="4" name="Picture 2" descr="http://ts4.mm.bing.net/images/thumbnail.aspx?q=932967489315&amp;id=333aeb74f0fe0b4e814ba7d06fa14ba6&amp;url=http%3a%2f%2ffarm3.static.flickr.com%2f2084%2f1569409338_1be12bb7b7_o.jpg"/>
          <p:cNvPicPr>
            <a:picLocks noGrp="1" noChangeAspect="1" noChangeArrowheads="1"/>
          </p:cNvPicPr>
          <p:nvPr>
            <p:ph idx="1"/>
          </p:nvPr>
        </p:nvPicPr>
        <p:blipFill>
          <a:blip r:embed="rId2" cstate="print"/>
          <a:srcRect/>
          <a:stretch>
            <a:fillRect/>
          </a:stretch>
        </p:blipFill>
        <p:spPr bwMode="auto">
          <a:xfrm>
            <a:off x="8315854" y="3666069"/>
            <a:ext cx="3876146" cy="3295914"/>
          </a:xfrm>
          <a:prstGeom prst="rect">
            <a:avLst/>
          </a:prstGeom>
          <a:noFill/>
        </p:spPr>
      </p:pic>
      <p:sp>
        <p:nvSpPr>
          <p:cNvPr id="5" name="Content Placeholder 2"/>
          <p:cNvSpPr txBox="1"/>
          <p:nvPr/>
        </p:nvSpPr>
        <p:spPr>
          <a:xfrm>
            <a:off x="457200" y="1609416"/>
            <a:ext cx="7239000" cy="48463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None/>
            </a:pPr>
            <a:r>
              <a:rPr lang="en-GB" b="1" smtClean="0">
                <a:solidFill>
                  <a:schemeClr val="bg2">
                    <a:lumMod val="50000"/>
                  </a:schemeClr>
                </a:solidFill>
                <a:effectLst>
                  <a:outerShdw blurRad="38100" dist="38100" dir="2700000" algn="tl">
                    <a:srgbClr val="000000">
                      <a:alpha val="43137"/>
                    </a:srgbClr>
                  </a:outerShdw>
                </a:effectLst>
              </a:rPr>
              <a:t>FOOD SECURITY</a:t>
            </a:r>
          </a:p>
          <a:p>
            <a:pPr>
              <a:buFont typeface="Arial" panose="020B0604020202020204" pitchFamily="34" charset="0"/>
              <a:buNone/>
            </a:pPr>
            <a:r>
              <a:rPr lang="en-GB" smtClean="0"/>
              <a:t>“Food security exists when all people, at all times have physical and economic access to sufficient safe and nutritious food to meet their dietary needs and food preference for an active and healthy life.”</a:t>
            </a:r>
          </a:p>
          <a:p>
            <a:pPr>
              <a:buFont typeface="Arial" panose="020B0604020202020204" pitchFamily="34" charset="0"/>
              <a:buNone/>
            </a:pPr>
            <a:endParaRPr lang="en-GB" smtClean="0"/>
          </a:p>
          <a:p>
            <a:pPr>
              <a:buFont typeface="Arial" panose="020B0604020202020204" pitchFamily="34" charset="0"/>
              <a:buNone/>
            </a:pPr>
            <a:r>
              <a:rPr lang="en-GB" smtClean="0"/>
              <a:t>Definition adopted at the world food summit in</a:t>
            </a:r>
          </a:p>
          <a:p>
            <a:pPr>
              <a:buFont typeface="Arial" panose="020B0604020202020204" pitchFamily="34" charset="0"/>
              <a:buNone/>
            </a:pPr>
            <a:r>
              <a:rPr lang="en-GB" smtClean="0"/>
              <a:t>1996 </a:t>
            </a:r>
            <a:endParaRPr lang="en-GB" dirty="0"/>
          </a:p>
        </p:txBody>
      </p:sp>
      <p:pic>
        <p:nvPicPr>
          <p:cNvPr id="6" name="Content Placeholder 3" descr="http://ts1.mm.bing.net/images/thumbnail.aspx?q=1022205497564&amp;id=48575fe154dd2327d51a1ef3bf439401&amp;url=http%3a%2f%2f2.bp.blogspot.com%2f_zwaRuUhzrcM%2fSgwpWG2Pg8I%2fAAAAAAAABhQ%2fyZ5ARm2XLQ8%2fs400%2fPicture3.jpg">
            <a:hlinkClick r:id="rId3"/>
          </p:cNvPr>
          <p:cNvPicPr/>
          <p:nvPr/>
        </p:nvPicPr>
        <p:blipFill>
          <a:blip r:embed="rId4" cstate="print"/>
          <a:srcRect/>
          <a:stretch>
            <a:fillRect/>
          </a:stretch>
        </p:blipFill>
        <p:spPr bwMode="auto">
          <a:xfrm>
            <a:off x="4433094" y="5020732"/>
            <a:ext cx="3505200" cy="2152353"/>
          </a:xfrm>
          <a:prstGeom prst="rect">
            <a:avLst/>
          </a:prstGeom>
          <a:noFill/>
          <a:ln w="9525">
            <a:noFill/>
            <a:miter lim="800000"/>
            <a:headEnd/>
            <a:tailEnd/>
          </a:ln>
        </p:spPr>
      </p:pic>
      <p:pic>
        <p:nvPicPr>
          <p:cNvPr id="7" name="Picture 2" descr="http://ts4.mm.bing.net/images/thumbnail.aspx?q=1023773779043&amp;id=2fa503dd8bb9f39f6505339266c2d0a4&amp;url=http%3a%2f%2fwww.photostaud.com%2fimg%2ffotogalerie%2fkikuyu-people-destination%2fkenya-kikuyu-027.3.jpg"/>
          <p:cNvPicPr>
            <a:picLocks noChangeAspect="1" noChangeArrowheads="1"/>
          </p:cNvPicPr>
          <p:nvPr/>
        </p:nvPicPr>
        <p:blipFill>
          <a:blip r:embed="rId5" cstate="print"/>
          <a:srcRect/>
          <a:stretch>
            <a:fillRect/>
          </a:stretch>
        </p:blipFill>
        <p:spPr bwMode="auto">
          <a:xfrm>
            <a:off x="8077200" y="1411014"/>
            <a:ext cx="3482280" cy="1944696"/>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4207" y="252248"/>
            <a:ext cx="10786241" cy="1008992"/>
          </a:xfrm>
        </p:spPr>
        <p:txBody>
          <a:bodyPr/>
          <a:lstStyle/>
          <a:p>
            <a:r>
              <a:rPr lang="en-GB" dirty="0"/>
              <a:t> </a:t>
            </a:r>
            <a:r>
              <a:rPr lang="en-GB" dirty="0" smtClean="0"/>
              <a:t>    </a:t>
            </a:r>
            <a:endParaRPr lang="en-GB" dirty="0"/>
          </a:p>
        </p:txBody>
      </p:sp>
      <p:sp>
        <p:nvSpPr>
          <p:cNvPr id="3" name="Content Placeholder 2"/>
          <p:cNvSpPr>
            <a:spLocks noGrp="1"/>
          </p:cNvSpPr>
          <p:nvPr>
            <p:ph idx="1"/>
          </p:nvPr>
        </p:nvSpPr>
        <p:spPr>
          <a:xfrm>
            <a:off x="838200" y="1442544"/>
            <a:ext cx="10515600" cy="5415455"/>
          </a:xfrm>
        </p:spPr>
        <p:txBody>
          <a:bodyPr>
            <a:normAutofit fontScale="72500" lnSpcReduction="20000"/>
          </a:bodyPr>
          <a:lstStyle/>
          <a:p>
            <a:r>
              <a:rPr lang="en-GB" sz="3800" dirty="0" smtClean="0"/>
              <a:t>Modern Biotechnology  offers </a:t>
            </a:r>
            <a:r>
              <a:rPr lang="en-GB" sz="3800" dirty="0"/>
              <a:t>great </a:t>
            </a:r>
            <a:r>
              <a:rPr lang="en-GB" sz="3800" dirty="0" smtClean="0"/>
              <a:t>potential benefits -because </a:t>
            </a:r>
            <a:r>
              <a:rPr lang="en-GB" sz="3800" dirty="0"/>
              <a:t>Its  a solution </a:t>
            </a:r>
            <a:r>
              <a:rPr lang="en-GB" sz="3800" dirty="0" smtClean="0"/>
              <a:t>technology in medicine,  </a:t>
            </a:r>
            <a:r>
              <a:rPr lang="en-GB" sz="3800" dirty="0"/>
              <a:t>food security, industrial </a:t>
            </a:r>
            <a:r>
              <a:rPr lang="en-GB" sz="3800" dirty="0" smtClean="0"/>
              <a:t>advancement, </a:t>
            </a:r>
            <a:r>
              <a:rPr lang="en-GB" sz="3800" dirty="0"/>
              <a:t>green economy, bio-economy and empowerment</a:t>
            </a:r>
            <a:r>
              <a:rPr lang="en-GB" sz="3800" dirty="0" smtClean="0"/>
              <a:t>,</a:t>
            </a:r>
            <a:endParaRPr lang="en-GB" sz="3800" dirty="0"/>
          </a:p>
          <a:p>
            <a:r>
              <a:rPr lang="en-GB" sz="3800" dirty="0" smtClean="0"/>
              <a:t>Existence of  Research Institutes </a:t>
            </a:r>
          </a:p>
          <a:p>
            <a:r>
              <a:rPr lang="en-GB" sz="3800" dirty="0" smtClean="0"/>
              <a:t>Its products are not derived from chemicals , they are natural with the same content or phenotypically substantially equivalent to their conventional counterparts, </a:t>
            </a:r>
          </a:p>
          <a:p>
            <a:r>
              <a:rPr lang="en-GB" sz="3800" dirty="0" smtClean="0"/>
              <a:t>Regulated to ensure safety as their conventional counterparts, </a:t>
            </a:r>
            <a:r>
              <a:rPr lang="en-GB" sz="3800" b="1" dirty="0" smtClean="0"/>
              <a:t>(WHO FAO  various academy of science, other notable authorities scientifically confirmed this)</a:t>
            </a:r>
            <a:r>
              <a:rPr lang="en-GB" sz="3800" dirty="0" smtClean="0"/>
              <a:t>.</a:t>
            </a:r>
          </a:p>
          <a:p>
            <a:r>
              <a:rPr lang="en-GB" sz="3800" dirty="0" smtClean="0"/>
              <a:t>Its cost effective,</a:t>
            </a:r>
          </a:p>
          <a:p>
            <a:r>
              <a:rPr lang="en-GB" sz="3800" dirty="0" smtClean="0"/>
              <a:t> It is precise in offering breeding solution,</a:t>
            </a:r>
          </a:p>
          <a:p>
            <a:r>
              <a:rPr lang="en-GB" sz="3800" dirty="0" smtClean="0"/>
              <a:t>It is complementary to other  breeding techniques</a:t>
            </a:r>
          </a:p>
          <a:p>
            <a:endParaRPr lang="en-GB" dirty="0" smtClean="0"/>
          </a:p>
          <a:p>
            <a:endParaRPr lang="en-GB" dirty="0" smtClean="0"/>
          </a:p>
          <a:p>
            <a:endParaRPr lang="en-GB" dirty="0"/>
          </a:p>
        </p:txBody>
      </p:sp>
      <p:sp>
        <p:nvSpPr>
          <p:cNvPr id="6" name="Rectangle 5"/>
          <p:cNvSpPr/>
          <p:nvPr/>
        </p:nvSpPr>
        <p:spPr>
          <a:xfrm>
            <a:off x="2322786" y="382396"/>
            <a:ext cx="6096000" cy="954107"/>
          </a:xfrm>
          <a:prstGeom prst="rect">
            <a:avLst/>
          </a:prstGeom>
        </p:spPr>
        <p:txBody>
          <a:bodyPr>
            <a:spAutoFit/>
          </a:bodyPr>
          <a:lstStyle/>
          <a:p>
            <a:r>
              <a:rPr lang="en-GB" sz="2800" dirty="0"/>
              <a:t>Importance of safe  Biotechnology for sustainable wealth creation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Modern biotechnology</a:t>
            </a:r>
            <a:endParaRPr lang="en-GB" dirty="0"/>
          </a:p>
        </p:txBody>
      </p:sp>
      <p:sp>
        <p:nvSpPr>
          <p:cNvPr id="4" name="Content Placeholder 2"/>
          <p:cNvSpPr>
            <a:spLocks noGrp="1"/>
          </p:cNvSpPr>
          <p:nvPr>
            <p:ph idx="1"/>
          </p:nvPr>
        </p:nvSpPr>
        <p:spPr>
          <a:xfrm>
            <a:off x="370490" y="1825624"/>
            <a:ext cx="11556124" cy="4945665"/>
          </a:xfrm>
        </p:spPr>
        <p:txBody>
          <a:bodyPr>
            <a:noAutofit/>
          </a:bodyPr>
          <a:lstStyle/>
          <a:p>
            <a:pPr marL="0" indent="0" algn="just">
              <a:buNone/>
            </a:pPr>
            <a:r>
              <a:rPr lang="en-US" b="1" dirty="0" smtClean="0"/>
              <a:t>Modern </a:t>
            </a:r>
            <a:r>
              <a:rPr lang="en-US" b="1" dirty="0"/>
              <a:t>biotechnology is defined according to the </a:t>
            </a:r>
            <a:r>
              <a:rPr lang="en-US" b="1" dirty="0">
                <a:solidFill>
                  <a:srgbClr val="C00000"/>
                </a:solidFill>
              </a:rPr>
              <a:t>Cartagena Protocol on Biosafety</a:t>
            </a:r>
            <a:r>
              <a:rPr lang="en-US" b="1" dirty="0"/>
              <a:t> to mean the application of in-vitro nucleic acid techniques, or fusion of cells beyond the taxonomic family, that </a:t>
            </a:r>
            <a:r>
              <a:rPr lang="en-US" b="1" dirty="0" smtClean="0"/>
              <a:t>overcomes </a:t>
            </a:r>
            <a:r>
              <a:rPr lang="en-US" b="1" dirty="0"/>
              <a:t>natural physiological reproductive or recombination barriers.</a:t>
            </a:r>
            <a:endParaRPr lang="en-US" dirty="0"/>
          </a:p>
          <a:p>
            <a:pPr algn="just"/>
            <a:r>
              <a:rPr lang="en-US" b="1" dirty="0" smtClean="0"/>
              <a:t>GMO</a:t>
            </a:r>
            <a:r>
              <a:rPr lang="en-US" dirty="0"/>
              <a:t> </a:t>
            </a:r>
            <a:r>
              <a:rPr lang="en-US" dirty="0" smtClean="0"/>
              <a:t>stands </a:t>
            </a:r>
            <a:r>
              <a:rPr lang="en-US" dirty="0"/>
              <a:t>for Genetically Modified Organism, </a:t>
            </a:r>
            <a:r>
              <a:rPr lang="en-US" dirty="0" smtClean="0"/>
              <a:t>and is </a:t>
            </a:r>
            <a:r>
              <a:rPr lang="en-US" dirty="0"/>
              <a:t>a product of modern </a:t>
            </a:r>
            <a:r>
              <a:rPr lang="en-US" dirty="0" smtClean="0"/>
              <a:t>biotechnology, it </a:t>
            </a:r>
            <a:r>
              <a:rPr lang="en-US" dirty="0"/>
              <a:t>describes an organism whose genetic material has been altered through the process of modern biotechnology (genetic engineering techniques</a:t>
            </a:r>
            <a:r>
              <a:rPr lang="en-US" dirty="0" smtClean="0"/>
              <a:t>) by moving material of inheritance from another organism to another which cannot happen under natural l reproductive condition.</a:t>
            </a:r>
            <a:endParaRPr lang="en-US" dirty="0">
              <a:latin typeface="Bookman Old Style" panose="02050604050505020204" pitchFamily="18" charset="0"/>
            </a:endParaRPr>
          </a:p>
          <a:p>
            <a:pPr algn="just"/>
            <a:endParaRPr lang="en-US" dirty="0" smtClean="0"/>
          </a:p>
        </p:txBody>
      </p:sp>
      <p:sp>
        <p:nvSpPr>
          <p:cNvPr id="5" name="Rounded Rectangle 4"/>
          <p:cNvSpPr/>
          <p:nvPr/>
        </p:nvSpPr>
        <p:spPr>
          <a:xfrm>
            <a:off x="680610" y="5565228"/>
            <a:ext cx="2159876" cy="1206061"/>
          </a:xfrm>
          <a:prstGeom prst="roundRect">
            <a:avLst>
              <a:gd name="adj" fmla="val 10000"/>
            </a:avLst>
          </a:prstGeom>
          <a:blipFill rotWithShape="1">
            <a:blip r:embed="rId2"/>
            <a:stretch>
              <a:fillRect/>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sp>
      <p:sp>
        <p:nvSpPr>
          <p:cNvPr id="6" name="Rounded Rectangle 5"/>
          <p:cNvSpPr/>
          <p:nvPr/>
        </p:nvSpPr>
        <p:spPr>
          <a:xfrm>
            <a:off x="4383530" y="5478517"/>
            <a:ext cx="2745177" cy="1292772"/>
          </a:xfrm>
          <a:prstGeom prst="roundRect">
            <a:avLst>
              <a:gd name="adj" fmla="val 10000"/>
            </a:avLst>
          </a:prstGeom>
          <a:blipFill rotWithShape="1">
            <a:blip r:embed="rId3"/>
            <a:stretch>
              <a:fillRect/>
            </a:stretch>
          </a:blipFill>
        </p:spPr>
        <p:style>
          <a:lnRef idx="2">
            <a:schemeClr val="lt1">
              <a:hueOff val="0"/>
              <a:satOff val="0"/>
              <a:lumOff val="0"/>
              <a:alphaOff val="0"/>
            </a:schemeClr>
          </a:lnRef>
          <a:fillRef idx="1">
            <a:scrgbClr r="0" g="0" b="0"/>
          </a:fillRef>
          <a:effectRef idx="0">
            <a:schemeClr val="accent4">
              <a:tint val="50000"/>
              <a:hueOff val="-1327094"/>
              <a:satOff val="7537"/>
              <a:lumOff val="598"/>
              <a:alphaOff val="0"/>
            </a:schemeClr>
          </a:effectRef>
          <a:fontRef idx="minor">
            <a:schemeClr val="lt1">
              <a:hueOff val="0"/>
              <a:satOff val="0"/>
              <a:lumOff val="0"/>
              <a:alphaOff val="0"/>
            </a:schemeClr>
          </a:fontRef>
        </p:style>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b="1" dirty="0">
                <a:sym typeface="+mn-ea"/>
              </a:rPr>
              <a:t>B</a:t>
            </a:r>
            <a:r>
              <a:rPr lang="en-US" b="1" dirty="0">
                <a:sym typeface="+mn-ea"/>
              </a:rPr>
              <a:t>iotechnology</a:t>
            </a:r>
            <a:r>
              <a:rPr lang="en-GB" altLang="en-US" b="1" dirty="0">
                <a:sym typeface="+mn-ea"/>
              </a:rPr>
              <a:t> Application</a:t>
            </a:r>
          </a:p>
        </p:txBody>
      </p:sp>
      <p:sp>
        <p:nvSpPr>
          <p:cNvPr id="3" name="Content Placeholder 2"/>
          <p:cNvSpPr>
            <a:spLocks noGrp="1"/>
          </p:cNvSpPr>
          <p:nvPr>
            <p:ph idx="1"/>
          </p:nvPr>
        </p:nvSpPr>
        <p:spPr/>
        <p:txBody>
          <a:bodyPr/>
          <a:lstStyle/>
          <a:p>
            <a:r>
              <a:rPr lang="en-GB" altLang="en-US"/>
              <a:t>Agriculture</a:t>
            </a:r>
          </a:p>
          <a:p>
            <a:r>
              <a:rPr lang="en-GB" altLang="en-US"/>
              <a:t>Industry</a:t>
            </a:r>
          </a:p>
          <a:p>
            <a:r>
              <a:rPr lang="en-GB" altLang="en-US"/>
              <a:t>Medicine/Health</a:t>
            </a:r>
          </a:p>
          <a:p>
            <a:r>
              <a:rPr lang="en-GB" altLang="en-US"/>
              <a:t>Environment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Biosafety</a:t>
            </a:r>
            <a:endParaRPr lang="en-GB" dirty="0"/>
          </a:p>
        </p:txBody>
      </p:sp>
      <p:sp>
        <p:nvSpPr>
          <p:cNvPr id="4" name="Content Placeholder 2"/>
          <p:cNvSpPr>
            <a:spLocks noGrp="1"/>
          </p:cNvSpPr>
          <p:nvPr>
            <p:ph idx="1"/>
          </p:nvPr>
        </p:nvSpPr>
        <p:spPr/>
        <p:txBody>
          <a:bodyPr>
            <a:normAutofit fontScale="85000" lnSpcReduction="20000"/>
          </a:bodyPr>
          <a:lstStyle/>
          <a:p>
            <a:r>
              <a:rPr lang="en-US" sz="3200" b="1" dirty="0"/>
              <a:t>Biosafety means </a:t>
            </a:r>
            <a:r>
              <a:rPr lang="en-US" sz="3200" dirty="0" smtClean="0"/>
              <a:t>measures </a:t>
            </a:r>
            <a:r>
              <a:rPr lang="en-US" sz="3200" dirty="0"/>
              <a:t>and procedures to ensure adequate level of protection in the transfer, handling and use of living modified organisms resulting from modern biotechnology that may have adverse effects on the conservation and sustainable use of biological diversity, taking also into account risks to human health, </a:t>
            </a:r>
            <a:endParaRPr lang="en-US" sz="3200" dirty="0" smtClean="0"/>
          </a:p>
          <a:p>
            <a:r>
              <a:rPr lang="en-US" sz="3200" dirty="0">
                <a:solidFill>
                  <a:srgbClr val="000000"/>
                </a:solidFill>
              </a:rPr>
              <a:t>It also takes into account medical health care, epidemiology, agriculture, rDNA experiments, biosecurity and the Biological Weapon Convention (BWC) issues</a:t>
            </a:r>
            <a:endParaRPr lang="en-US" sz="3200" dirty="0"/>
          </a:p>
          <a:p>
            <a:pPr marL="0" indent="0">
              <a:buNone/>
            </a:pPr>
            <a:r>
              <a:rPr lang="en-US" sz="3200" b="1" dirty="0">
                <a:latin typeface="Bookman Old Style" panose="02050604050505020204" pitchFamily="18" charset="0"/>
              </a:rPr>
              <a:t>Concerns:</a:t>
            </a:r>
          </a:p>
          <a:p>
            <a:r>
              <a:rPr lang="en-US" sz="3200" dirty="0">
                <a:latin typeface="Bookman Old Style" panose="02050604050505020204" pitchFamily="18" charset="0"/>
              </a:rPr>
              <a:t>Environmental safety concerns</a:t>
            </a:r>
          </a:p>
          <a:p>
            <a:r>
              <a:rPr lang="en-US" sz="3200" dirty="0">
                <a:latin typeface="Bookman Old Style" panose="02050604050505020204" pitchFamily="18" charset="0"/>
              </a:rPr>
              <a:t> Food </a:t>
            </a:r>
            <a:r>
              <a:rPr lang="en-US" sz="3200" dirty="0" smtClean="0">
                <a:latin typeface="Bookman Old Style" panose="02050604050505020204" pitchFamily="18" charset="0"/>
              </a:rPr>
              <a:t>/Health safety </a:t>
            </a:r>
            <a:r>
              <a:rPr lang="en-US" sz="3200" dirty="0">
                <a:latin typeface="Bookman Old Style" panose="02050604050505020204" pitchFamily="18" charset="0"/>
              </a:rPr>
              <a:t>concerns</a:t>
            </a:r>
          </a:p>
          <a:p>
            <a:r>
              <a:rPr lang="en-US" sz="3200" dirty="0">
                <a:latin typeface="Bookman Old Style" panose="02050604050505020204" pitchFamily="18" charset="0"/>
              </a:rPr>
              <a:t> Socio-economic concerns</a:t>
            </a:r>
          </a:p>
          <a:p>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Why Regulating modern Biotechnology</a:t>
            </a:r>
            <a:endParaRPr lang="en-GB" dirty="0"/>
          </a:p>
        </p:txBody>
      </p:sp>
      <p:sp>
        <p:nvSpPr>
          <p:cNvPr id="3" name="Content Placeholder 2"/>
          <p:cNvSpPr>
            <a:spLocks noGrp="1"/>
          </p:cNvSpPr>
          <p:nvPr>
            <p:ph idx="1"/>
          </p:nvPr>
        </p:nvSpPr>
        <p:spPr/>
        <p:txBody>
          <a:bodyPr>
            <a:normAutofit fontScale="85000" lnSpcReduction="20000"/>
          </a:bodyPr>
          <a:lstStyle/>
          <a:p>
            <a:r>
              <a:rPr lang="en-US" sz="3000" dirty="0" smtClean="0"/>
              <a:t>The movement of materials(genes) of </a:t>
            </a:r>
            <a:r>
              <a:rPr lang="en-US" sz="3000" dirty="0"/>
              <a:t>inheritance from another organism to another which cannot happen under natural </a:t>
            </a:r>
            <a:r>
              <a:rPr lang="en-US" sz="3000" dirty="0" smtClean="0"/>
              <a:t>reproductive condition is powerful enough to cause apprehension,</a:t>
            </a:r>
          </a:p>
          <a:p>
            <a:pPr marL="0" indent="0">
              <a:buNone/>
            </a:pPr>
            <a:r>
              <a:rPr lang="en-US" sz="3000" b="1" dirty="0">
                <a:latin typeface="Bookman Old Style" panose="02050604050505020204" pitchFamily="18" charset="0"/>
              </a:rPr>
              <a:t>Concerns:</a:t>
            </a:r>
          </a:p>
          <a:p>
            <a:r>
              <a:rPr lang="en-US" sz="3000" dirty="0">
                <a:latin typeface="Bookman Old Style" panose="02050604050505020204" pitchFamily="18" charset="0"/>
              </a:rPr>
              <a:t>Environmental safety </a:t>
            </a:r>
            <a:r>
              <a:rPr lang="en-US" sz="3000" dirty="0" smtClean="0">
                <a:latin typeface="Bookman Old Style" panose="02050604050505020204" pitchFamily="18" charset="0"/>
              </a:rPr>
              <a:t>concerns(</a:t>
            </a:r>
            <a:r>
              <a:rPr lang="en-US" sz="3000" dirty="0" err="1" smtClean="0">
                <a:latin typeface="Bookman Old Style" panose="02050604050505020204" pitchFamily="18" charset="0"/>
              </a:rPr>
              <a:t>i.e</a:t>
            </a:r>
            <a:r>
              <a:rPr lang="en-US" sz="3000" dirty="0" smtClean="0">
                <a:latin typeface="Bookman Old Style" panose="02050604050505020204" pitchFamily="18" charset="0"/>
              </a:rPr>
              <a:t> biodiversity conservation, soil, </a:t>
            </a:r>
            <a:r>
              <a:rPr lang="en-US" sz="3000" dirty="0" err="1" smtClean="0">
                <a:latin typeface="Bookman Old Style" panose="02050604050505020204" pitchFamily="18" charset="0"/>
              </a:rPr>
              <a:t>invasiness</a:t>
            </a:r>
            <a:r>
              <a:rPr lang="en-US" sz="3000" dirty="0" smtClean="0">
                <a:latin typeface="Bookman Old Style" panose="02050604050505020204" pitchFamily="18" charset="0"/>
              </a:rPr>
              <a:t>, super weeds)</a:t>
            </a:r>
          </a:p>
          <a:p>
            <a:r>
              <a:rPr lang="en-GB" sz="3000" dirty="0"/>
              <a:t>Nigeria as a country is endowed with  variety of plant and animal species, which consist of   about 7,895 plant species identified in 338 families and 2,215 genera,  22,000 vertebrates and invertebrates species</a:t>
            </a:r>
            <a:r>
              <a:rPr lang="en-GB" sz="3000" dirty="0" smtClean="0"/>
              <a:t>.</a:t>
            </a:r>
            <a:endParaRPr lang="en-US" sz="3000" dirty="0">
              <a:latin typeface="Bookman Old Style" panose="02050604050505020204" pitchFamily="18" charset="0"/>
            </a:endParaRPr>
          </a:p>
          <a:p>
            <a:r>
              <a:rPr lang="en-US" sz="3000" dirty="0">
                <a:latin typeface="Bookman Old Style" panose="02050604050505020204" pitchFamily="18" charset="0"/>
              </a:rPr>
              <a:t> Food /Health safety </a:t>
            </a:r>
            <a:r>
              <a:rPr lang="en-US" sz="3000" dirty="0" smtClean="0">
                <a:latin typeface="Bookman Old Style" panose="02050604050505020204" pitchFamily="18" charset="0"/>
              </a:rPr>
              <a:t>concerns(</a:t>
            </a:r>
            <a:r>
              <a:rPr lang="en-US" sz="3000" dirty="0" err="1" smtClean="0">
                <a:latin typeface="Bookman Old Style" panose="02050604050505020204" pitchFamily="18" charset="0"/>
              </a:rPr>
              <a:t>i.e</a:t>
            </a:r>
            <a:r>
              <a:rPr lang="en-US" sz="3000" dirty="0" smtClean="0">
                <a:latin typeface="Bookman Old Style" panose="02050604050505020204" pitchFamily="18" charset="0"/>
              </a:rPr>
              <a:t> allergy, toxicity), </a:t>
            </a:r>
            <a:endParaRPr lang="en-US" sz="3000" dirty="0">
              <a:latin typeface="Bookman Old Style" panose="02050604050505020204" pitchFamily="18" charset="0"/>
            </a:endParaRPr>
          </a:p>
          <a:p>
            <a:r>
              <a:rPr lang="en-US" sz="3000" dirty="0">
                <a:latin typeface="Bookman Old Style" panose="02050604050505020204" pitchFamily="18" charset="0"/>
              </a:rPr>
              <a:t> Socio-economic </a:t>
            </a:r>
            <a:r>
              <a:rPr lang="en-US" sz="3000" dirty="0" smtClean="0">
                <a:latin typeface="Bookman Old Style" panose="02050604050505020204" pitchFamily="18" charset="0"/>
              </a:rPr>
              <a:t>concerns</a:t>
            </a:r>
            <a:endParaRPr lang="en-US" sz="3000" dirty="0" smtClean="0">
              <a:solidFill>
                <a:srgbClr val="000000"/>
              </a:solidFill>
            </a:endParaRPr>
          </a:p>
          <a:p>
            <a:r>
              <a:rPr lang="en-US" sz="3000" dirty="0" smtClean="0">
                <a:solidFill>
                  <a:srgbClr val="000000"/>
                </a:solidFill>
              </a:rPr>
              <a:t>Bio threat  </a:t>
            </a:r>
            <a:r>
              <a:rPr lang="en-US" sz="3000" dirty="0">
                <a:solidFill>
                  <a:srgbClr val="000000"/>
                </a:solidFill>
              </a:rPr>
              <a:t>and the Biological </a:t>
            </a:r>
            <a:r>
              <a:rPr lang="en-US" sz="3000" dirty="0" smtClean="0">
                <a:solidFill>
                  <a:srgbClr val="000000"/>
                </a:solidFill>
              </a:rPr>
              <a:t>Weapon,</a:t>
            </a:r>
          </a:p>
          <a:p>
            <a:endParaRPr lang="en-GB"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0838793" y="2286854"/>
            <a:ext cx="1481959" cy="1583324"/>
          </a:xfrm>
          <a:prstGeom prst="rect">
            <a:avLst/>
          </a:prstGeom>
          <a:noFill/>
          <a:ln>
            <a:noFill/>
          </a:ln>
        </p:spPr>
      </p:pic>
      <p:pic>
        <p:nvPicPr>
          <p:cNvPr id="5" name="Picture 4"/>
          <p:cNvPicPr>
            <a:picLocks noChangeAspect="1"/>
          </p:cNvPicPr>
          <p:nvPr/>
        </p:nvPicPr>
        <p:blipFill>
          <a:blip r:embed="rId3"/>
          <a:stretch>
            <a:fillRect/>
          </a:stretch>
        </p:blipFill>
        <p:spPr>
          <a:xfrm>
            <a:off x="10597729" y="4466343"/>
            <a:ext cx="1617919" cy="1288749"/>
          </a:xfrm>
          <a:prstGeom prst="rect">
            <a:avLst/>
          </a:prstGeom>
        </p:spPr>
      </p:pic>
      <p:pic>
        <p:nvPicPr>
          <p:cNvPr id="6"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a:xfrm>
            <a:off x="10737143" y="5861865"/>
            <a:ext cx="856593" cy="10520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9254" y="-55179"/>
            <a:ext cx="9824545" cy="1441723"/>
          </a:xfrm>
        </p:spPr>
        <p:txBody>
          <a:bodyPr>
            <a:noAutofit/>
          </a:bodyPr>
          <a:lstStyle/>
          <a:p>
            <a:r>
              <a:rPr lang="en-GB" sz="3200" dirty="0" smtClean="0"/>
              <a:t/>
            </a:r>
            <a:br>
              <a:rPr lang="en-GB" sz="3200" dirty="0" smtClean="0"/>
            </a:br>
            <a:r>
              <a:rPr lang="en-GB" sz="4000" b="1" dirty="0" smtClean="0"/>
              <a:t>Nigeria’s </a:t>
            </a:r>
            <a:r>
              <a:rPr lang="en-GB" sz="3200" b="1" dirty="0" smtClean="0"/>
              <a:t>International </a:t>
            </a:r>
            <a:r>
              <a:rPr lang="en-GB" sz="3200" b="1" dirty="0"/>
              <a:t>Biosafety Regulatory </a:t>
            </a:r>
            <a:r>
              <a:rPr lang="en-GB" sz="3200" b="1" dirty="0" smtClean="0"/>
              <a:t>involvement</a:t>
            </a:r>
            <a:r>
              <a:rPr lang="en-GB" sz="3600" b="1" dirty="0"/>
              <a:t/>
            </a:r>
            <a:br>
              <a:rPr lang="en-GB" sz="3600" b="1" dirty="0"/>
            </a:br>
            <a:endParaRPr lang="en-GB" sz="3600" b="1" dirty="0"/>
          </a:p>
        </p:txBody>
      </p:sp>
      <p:sp>
        <p:nvSpPr>
          <p:cNvPr id="3" name="Content Placeholder 2"/>
          <p:cNvSpPr>
            <a:spLocks noGrp="1"/>
          </p:cNvSpPr>
          <p:nvPr>
            <p:ph idx="1"/>
          </p:nvPr>
        </p:nvSpPr>
        <p:spPr>
          <a:xfrm>
            <a:off x="245533" y="999067"/>
            <a:ext cx="11108267" cy="5858933"/>
          </a:xfrm>
        </p:spPr>
        <p:txBody>
          <a:bodyPr>
            <a:normAutofit fontScale="25000" lnSpcReduction="20000"/>
          </a:bodyPr>
          <a:lstStyle/>
          <a:p>
            <a:pPr marL="1371600" indent="-1371600">
              <a:buAutoNum type="romanLcPeriod"/>
            </a:pPr>
            <a:r>
              <a:rPr lang="en-GB" sz="11200" dirty="0" smtClean="0"/>
              <a:t>Nigeria  </a:t>
            </a:r>
            <a:r>
              <a:rPr lang="en-GB" sz="11200" dirty="0"/>
              <a:t>joined the global community, that took precautionary safety measures by signing (2000) and ratifying (2003) Cartagena Protocol on </a:t>
            </a:r>
            <a:r>
              <a:rPr lang="en-GB" sz="11200" dirty="0" smtClean="0"/>
              <a:t>Biosafety</a:t>
            </a:r>
          </a:p>
          <a:p>
            <a:pPr marL="1371600" indent="-1371600">
              <a:buAutoNum type="romanLcPeriod"/>
            </a:pPr>
            <a:r>
              <a:rPr lang="en-GB" sz="11200" dirty="0" smtClean="0"/>
              <a:t>Nigeria </a:t>
            </a:r>
            <a:r>
              <a:rPr lang="en-GB" sz="11200" dirty="0"/>
              <a:t>has equally been active in the UN Biosafety Clearing House (BCH) as a means of information exchange on Biosafety issues. </a:t>
            </a:r>
            <a:endParaRPr lang="en-GB" sz="11200" dirty="0" smtClean="0"/>
          </a:p>
          <a:p>
            <a:pPr marL="1143000" indent="-1143000">
              <a:buFont typeface="Arial" panose="020B0604020202020204" pitchFamily="34" charset="0"/>
              <a:buAutoNum type="romanLcPeriod"/>
            </a:pPr>
            <a:r>
              <a:rPr lang="en-GB" sz="11200" dirty="0" smtClean="0"/>
              <a:t>Nigeria Participates in COP-MOP to the Cartagena Protocol on </a:t>
            </a:r>
            <a:r>
              <a:rPr lang="en-GB" sz="11200" dirty="0"/>
              <a:t>Biosafety</a:t>
            </a:r>
            <a:r>
              <a:rPr lang="en-GB" sz="11200" dirty="0" smtClean="0"/>
              <a:t> Conferences</a:t>
            </a:r>
            <a:endParaRPr lang="en-GB" sz="11200" dirty="0"/>
          </a:p>
          <a:p>
            <a:pPr marL="1143000" indent="-1143000">
              <a:buFont typeface="Arial" panose="020B0604020202020204" pitchFamily="34" charset="0"/>
              <a:buAutoNum type="romanLcPeriod"/>
            </a:pPr>
            <a:r>
              <a:rPr lang="en-GB" sz="11200" dirty="0" smtClean="0"/>
              <a:t>Nigeria </a:t>
            </a:r>
            <a:r>
              <a:rPr lang="en-GB" sz="11200" dirty="0"/>
              <a:t>has equally signed and ratified the Nagoya Kuala Lumpur  Supplementary  protocol on Liability and Redress to the Cartagena Protocol on Biosafety in 2012. </a:t>
            </a:r>
            <a:endParaRPr lang="en-GB" sz="11200" dirty="0" smtClean="0"/>
          </a:p>
          <a:p>
            <a:pPr marL="1143000" indent="-1143000">
              <a:buFont typeface="Arial" panose="020B0604020202020204" pitchFamily="34" charset="0"/>
              <a:buAutoNum type="romanLcPeriod"/>
            </a:pPr>
            <a:r>
              <a:rPr lang="en-GB" sz="11200" dirty="0" smtClean="0"/>
              <a:t>In </a:t>
            </a:r>
            <a:r>
              <a:rPr lang="en-GB" sz="11200" dirty="0"/>
              <a:t>the region of West Africa Nigeria, is one of those countries yearning for common ECOWAS Biosafety Regulation which is being developed. </a:t>
            </a:r>
            <a:endParaRPr lang="en-GB" sz="11200" dirty="0" smtClean="0"/>
          </a:p>
          <a:p>
            <a:pPr marL="1143000" indent="-1143000">
              <a:buFont typeface="Arial" panose="020B0604020202020204" pitchFamily="34" charset="0"/>
              <a:buAutoNum type="romanLcPeriod"/>
            </a:pPr>
            <a:r>
              <a:rPr lang="en-GB" sz="11200" dirty="0" smtClean="0"/>
              <a:t>In </a:t>
            </a:r>
            <a:r>
              <a:rPr lang="en-GB" sz="11200" dirty="0"/>
              <a:t>the African Continent, Nigeria  has also participated in biosafety initiatives and programs  that promote continental  </a:t>
            </a:r>
            <a:r>
              <a:rPr lang="en-GB" sz="11200" dirty="0" smtClean="0"/>
              <a:t>biosafety</a:t>
            </a:r>
            <a:endParaRPr lang="en-GB" sz="11200" dirty="0"/>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11184466" y="838200"/>
            <a:ext cx="1007534" cy="1868488"/>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Factors </a:t>
            </a:r>
            <a:r>
              <a:rPr lang="en-GB" dirty="0"/>
              <a:t>that </a:t>
            </a:r>
            <a:r>
              <a:rPr lang="en-GB" dirty="0" smtClean="0"/>
              <a:t>Ensure safe Biotechnology for         </a:t>
            </a:r>
            <a:br>
              <a:rPr lang="en-GB" dirty="0" smtClean="0"/>
            </a:br>
            <a:r>
              <a:rPr lang="en-GB" dirty="0"/>
              <a:t> </a:t>
            </a:r>
            <a:r>
              <a:rPr lang="en-GB" dirty="0" smtClean="0"/>
              <a:t>    sustainable wealth creation in Nigeria</a:t>
            </a:r>
            <a:r>
              <a:rPr lang="en-GB" sz="3600" dirty="0"/>
              <a:t/>
            </a:r>
            <a:br>
              <a:rPr lang="en-GB" sz="3600" dirty="0"/>
            </a:br>
            <a:endParaRPr lang="en-GB" dirty="0"/>
          </a:p>
        </p:txBody>
      </p:sp>
      <p:sp>
        <p:nvSpPr>
          <p:cNvPr id="3" name="Content Placeholder 2"/>
          <p:cNvSpPr>
            <a:spLocks noGrp="1"/>
          </p:cNvSpPr>
          <p:nvPr>
            <p:ph idx="1"/>
          </p:nvPr>
        </p:nvSpPr>
        <p:spPr>
          <a:xfrm>
            <a:off x="838200" y="1447800"/>
            <a:ext cx="10515600" cy="5410200"/>
          </a:xfrm>
        </p:spPr>
        <p:txBody>
          <a:bodyPr>
            <a:normAutofit fontScale="85000" lnSpcReduction="20000"/>
          </a:bodyPr>
          <a:lstStyle/>
          <a:p>
            <a:r>
              <a:rPr lang="en-US" dirty="0"/>
              <a:t>National Biosafety Policy in place</a:t>
            </a:r>
          </a:p>
          <a:p>
            <a:r>
              <a:rPr lang="en-US" dirty="0"/>
              <a:t>Biosafety Act in place,</a:t>
            </a:r>
          </a:p>
          <a:p>
            <a:r>
              <a:rPr lang="en-US" dirty="0"/>
              <a:t>Agency </a:t>
            </a:r>
            <a:r>
              <a:rPr lang="en-US" dirty="0" smtClean="0"/>
              <a:t>(NBMA) in Place with capacity to enforce biosafety ,</a:t>
            </a:r>
            <a:endParaRPr lang="en-US" dirty="0"/>
          </a:p>
          <a:p>
            <a:r>
              <a:rPr lang="en-US" dirty="0"/>
              <a:t>Well trained </a:t>
            </a:r>
            <a:r>
              <a:rPr lang="en-US" dirty="0" smtClean="0"/>
              <a:t>staff</a:t>
            </a:r>
            <a:r>
              <a:rPr lang="en-US" dirty="0"/>
              <a:t> </a:t>
            </a:r>
            <a:r>
              <a:rPr lang="en-US" dirty="0" smtClean="0"/>
              <a:t>as Biosafety experts</a:t>
            </a:r>
          </a:p>
          <a:p>
            <a:r>
              <a:rPr lang="en-US" dirty="0" smtClean="0"/>
              <a:t>Relevant Biosafety forms in place</a:t>
            </a:r>
            <a:endParaRPr lang="en-US" dirty="0"/>
          </a:p>
          <a:p>
            <a:r>
              <a:rPr lang="en-US" dirty="0"/>
              <a:t>Biosafety Regulations in place,</a:t>
            </a:r>
          </a:p>
          <a:p>
            <a:r>
              <a:rPr lang="en-US" dirty="0"/>
              <a:t>Biosafety Guidelines in Place,</a:t>
            </a:r>
          </a:p>
          <a:p>
            <a:r>
              <a:rPr lang="en-US" dirty="0"/>
              <a:t>Public </a:t>
            </a:r>
            <a:r>
              <a:rPr lang="en-US" dirty="0" smtClean="0"/>
              <a:t>awareness and participation </a:t>
            </a:r>
            <a:r>
              <a:rPr lang="en-US" dirty="0"/>
              <a:t>encouraged </a:t>
            </a:r>
          </a:p>
          <a:p>
            <a:r>
              <a:rPr lang="en-US" dirty="0"/>
              <a:t>GMO detection lab in place,</a:t>
            </a:r>
          </a:p>
          <a:p>
            <a:r>
              <a:rPr lang="en-GB" dirty="0"/>
              <a:t>MoU with line MDAs</a:t>
            </a:r>
          </a:p>
          <a:p>
            <a:r>
              <a:rPr lang="en-US" dirty="0"/>
              <a:t>Successful review of biosafety applications,</a:t>
            </a:r>
          </a:p>
          <a:p>
            <a:r>
              <a:rPr lang="en-US" dirty="0"/>
              <a:t>Capacity to address Biosafety Risk Assessment and Risk </a:t>
            </a:r>
            <a:r>
              <a:rPr lang="en-US" dirty="0" smtClean="0"/>
              <a:t>Management,</a:t>
            </a:r>
          </a:p>
          <a:p>
            <a:r>
              <a:rPr lang="en-US" dirty="0" smtClean="0"/>
              <a:t>Nigeria is a model for other African countries on issues of Biosafety</a:t>
            </a:r>
          </a:p>
          <a:p>
            <a:r>
              <a:rPr lang="en-US" dirty="0" smtClean="0"/>
              <a:t>Nigeria is active in global Biosafety </a:t>
            </a:r>
          </a:p>
          <a:p>
            <a:endParaRPr lang="en-GB" dirty="0"/>
          </a:p>
          <a:p>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184164"/>
          </a:xfrm>
        </p:spPr>
        <p:txBody>
          <a:bodyPr>
            <a:normAutofit fontScale="90000"/>
          </a:bodyPr>
          <a:lstStyle/>
          <a:p>
            <a:r>
              <a:rPr lang="en-GB" dirty="0" smtClean="0"/>
              <a:t>   </a:t>
            </a:r>
            <a:br>
              <a:rPr lang="en-GB" dirty="0" smtClean="0"/>
            </a:br>
            <a:r>
              <a:rPr lang="en-GB" dirty="0"/>
              <a:t/>
            </a:r>
            <a:br>
              <a:rPr lang="en-GB" dirty="0"/>
            </a:br>
            <a:r>
              <a:rPr lang="en-GB" dirty="0" smtClean="0"/>
              <a:t>     </a:t>
            </a:r>
            <a:br>
              <a:rPr lang="en-GB" dirty="0" smtClean="0"/>
            </a:br>
            <a:r>
              <a:rPr lang="en-GB" dirty="0"/>
              <a:t/>
            </a:r>
            <a:br>
              <a:rPr lang="en-GB" dirty="0"/>
            </a:br>
            <a:r>
              <a:rPr lang="en-GB" dirty="0" smtClean="0"/>
              <a:t>    Factors </a:t>
            </a:r>
            <a:r>
              <a:rPr lang="en-GB" dirty="0"/>
              <a:t>that Ensure safe Biotechnology for         </a:t>
            </a:r>
            <a:br>
              <a:rPr lang="en-GB" dirty="0"/>
            </a:br>
            <a:r>
              <a:rPr lang="en-GB" dirty="0"/>
              <a:t>     sustainable wealth creation in Nigeria</a:t>
            </a:r>
            <a:r>
              <a:rPr lang="en-GB" sz="3100" b="1" dirty="0" smtClean="0"/>
              <a:t/>
            </a:r>
            <a:br>
              <a:rPr lang="en-GB" sz="3100" b="1" dirty="0" smtClean="0"/>
            </a:br>
            <a:r>
              <a:rPr lang="en-GB" sz="3100" b="1" dirty="0"/>
              <a:t/>
            </a:r>
            <a:br>
              <a:rPr lang="en-GB" sz="3100" b="1" dirty="0"/>
            </a:br>
            <a:r>
              <a:rPr lang="en-GB" sz="3100" b="1" dirty="0" smtClean="0"/>
              <a:t/>
            </a:r>
            <a:br>
              <a:rPr lang="en-GB" sz="3100" b="1" dirty="0" smtClean="0"/>
            </a:br>
            <a:r>
              <a:rPr lang="en-GB" sz="3100" b="1" dirty="0"/>
              <a:t/>
            </a:r>
            <a:br>
              <a:rPr lang="en-GB" sz="3100" b="1" dirty="0"/>
            </a:br>
            <a:r>
              <a:rPr lang="en-GB" sz="3600" b="1" dirty="0" smtClean="0"/>
              <a:t/>
            </a:r>
            <a:br>
              <a:rPr lang="en-GB" sz="3600" b="1" dirty="0" smtClean="0"/>
            </a:br>
            <a:endParaRPr lang="en-GB" sz="3600" b="1" dirty="0"/>
          </a:p>
        </p:txBody>
      </p:sp>
      <p:sp>
        <p:nvSpPr>
          <p:cNvPr id="3" name="Content Placeholder 2"/>
          <p:cNvSpPr>
            <a:spLocks noGrp="1"/>
          </p:cNvSpPr>
          <p:nvPr>
            <p:ph idx="1"/>
          </p:nvPr>
        </p:nvSpPr>
        <p:spPr>
          <a:xfrm>
            <a:off x="838200" y="1278466"/>
            <a:ext cx="10515600" cy="5401733"/>
          </a:xfrm>
        </p:spPr>
        <p:txBody>
          <a:bodyPr/>
          <a:lstStyle/>
          <a:p>
            <a:r>
              <a:rPr lang="en-US" dirty="0"/>
              <a:t>Towards entrenching Legal Biosafety </a:t>
            </a:r>
            <a:r>
              <a:rPr lang="en-US" dirty="0" smtClean="0"/>
              <a:t>framework </a:t>
            </a:r>
            <a:r>
              <a:rPr lang="en-US" dirty="0"/>
              <a:t>in Nigeria </a:t>
            </a:r>
            <a:r>
              <a:rPr lang="en-GB" dirty="0"/>
              <a:t>: </a:t>
            </a:r>
            <a:endParaRPr lang="en-GB" dirty="0" smtClean="0"/>
          </a:p>
          <a:p>
            <a:pPr marL="0" indent="0">
              <a:buNone/>
            </a:pPr>
            <a:r>
              <a:rPr lang="en-GB" dirty="0"/>
              <a:t> </a:t>
            </a:r>
            <a:r>
              <a:rPr lang="en-GB" dirty="0" smtClean="0"/>
              <a:t>    National Biosafety  Management </a:t>
            </a:r>
            <a:r>
              <a:rPr lang="en-GB" dirty="0"/>
              <a:t>Act 2015 as amended</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4297" y="2746412"/>
            <a:ext cx="11114690" cy="4028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National </a:t>
            </a:r>
            <a:r>
              <a:rPr lang="en-GB" dirty="0"/>
              <a:t>Biosafety </a:t>
            </a:r>
            <a:br>
              <a:rPr lang="en-GB" dirty="0"/>
            </a:br>
            <a:r>
              <a:rPr lang="en-GB" dirty="0"/>
              <a:t>        Management Act 2015 as amended</a:t>
            </a:r>
            <a:br>
              <a:rPr lang="en-GB" dirty="0"/>
            </a:br>
            <a:endParaRPr lang="en-GB" dirty="0"/>
          </a:p>
        </p:txBody>
      </p:sp>
      <p:sp>
        <p:nvSpPr>
          <p:cNvPr id="3" name="Content Placeholder 2"/>
          <p:cNvSpPr>
            <a:spLocks noGrp="1"/>
          </p:cNvSpPr>
          <p:nvPr>
            <p:ph idx="1"/>
          </p:nvPr>
        </p:nvSpPr>
        <p:spPr/>
        <p:txBody>
          <a:bodyPr/>
          <a:lstStyle/>
          <a:p>
            <a:pPr marL="0" indent="0" algn="just">
              <a:spcBef>
                <a:spcPts val="0"/>
              </a:spcBef>
              <a:buNone/>
              <a:defRPr/>
            </a:pPr>
            <a:r>
              <a:rPr lang="en-US" b="1" i="1" dirty="0">
                <a:solidFill>
                  <a:schemeClr val="accent1">
                    <a:lumMod val="75000"/>
                  </a:schemeClr>
                </a:solidFill>
              </a:rPr>
              <a:t>Sect. 22 of the </a:t>
            </a:r>
            <a:r>
              <a:rPr lang="en-US" b="1" dirty="0">
                <a:solidFill>
                  <a:schemeClr val="accent1">
                    <a:lumMod val="75000"/>
                  </a:schemeClr>
                </a:solidFill>
              </a:rPr>
              <a:t>Act 2015 specifies that </a:t>
            </a:r>
            <a:r>
              <a:rPr lang="en-US" b="1" dirty="0">
                <a:solidFill>
                  <a:srgbClr val="FF0000"/>
                </a:solidFill>
                <a:latin typeface="Bahnschrift SemiBold" panose="020B0502040204020203" pitchFamily="34" charset="0"/>
              </a:rPr>
              <a:t>“no person, institution or body shall import, export, transit or deal on GMOs without the prior  </a:t>
            </a:r>
            <a:r>
              <a:rPr lang="en-US" b="1" u="sng" dirty="0">
                <a:solidFill>
                  <a:srgbClr val="FF0000"/>
                </a:solidFill>
                <a:latin typeface="Bahnschrift SemiBold" panose="020B0502040204020203" pitchFamily="34" charset="0"/>
              </a:rPr>
              <a:t>approval</a:t>
            </a:r>
            <a:r>
              <a:rPr lang="en-US" b="1" dirty="0">
                <a:solidFill>
                  <a:srgbClr val="FF0000"/>
                </a:solidFill>
                <a:latin typeface="Bahnschrift SemiBold" panose="020B0502040204020203" pitchFamily="34" charset="0"/>
              </a:rPr>
              <a:t> of the NBMA”</a:t>
            </a:r>
          </a:p>
          <a:p>
            <a:pPr marL="0" indent="0" algn="just">
              <a:spcBef>
                <a:spcPts val="0"/>
              </a:spcBef>
              <a:buNone/>
              <a:defRPr/>
            </a:pPr>
            <a:endParaRPr lang="en-US" dirty="0">
              <a:solidFill>
                <a:schemeClr val="accent1">
                  <a:lumMod val="75000"/>
                </a:schemeClr>
              </a:solidFill>
            </a:endParaRPr>
          </a:p>
          <a:p>
            <a:pPr marL="0" indent="0" algn="just">
              <a:spcBef>
                <a:spcPts val="0"/>
              </a:spcBef>
              <a:buNone/>
              <a:defRPr/>
            </a:pPr>
            <a:r>
              <a:rPr lang="en-US" b="1" dirty="0">
                <a:solidFill>
                  <a:schemeClr val="accent6">
                    <a:lumMod val="75000"/>
                  </a:schemeClr>
                </a:solidFill>
              </a:rPr>
              <a:t>Conditions for Biosafety </a:t>
            </a:r>
            <a:r>
              <a:rPr lang="en-US" b="1" dirty="0" err="1">
                <a:solidFill>
                  <a:schemeClr val="accent6">
                    <a:lumMod val="75000"/>
                  </a:schemeClr>
                </a:solidFill>
              </a:rPr>
              <a:t>Authorisation</a:t>
            </a:r>
            <a:r>
              <a:rPr lang="en-US" b="1" dirty="0">
                <a:solidFill>
                  <a:schemeClr val="accent6">
                    <a:lumMod val="75000"/>
                  </a:schemeClr>
                </a:solidFill>
              </a:rPr>
              <a:t> in Nigeria</a:t>
            </a:r>
          </a:p>
          <a:p>
            <a:pPr>
              <a:spcBef>
                <a:spcPts val="0"/>
              </a:spcBef>
              <a:buFont typeface="Symbol" panose="05050102010706020507" charset="2"/>
              <a:buChar char=""/>
              <a:defRPr/>
            </a:pPr>
            <a:r>
              <a:rPr lang="en-GB" dirty="0">
                <a:solidFill>
                  <a:schemeClr val="accent1">
                    <a:lumMod val="75000"/>
                  </a:schemeClr>
                </a:solidFill>
                <a:ea typeface="Calibri" panose="020F0502020204030204" charset="0"/>
                <a:cs typeface="Times New Roman" panose="02020603050405020304" pitchFamily="18" charset="0"/>
              </a:rPr>
              <a:t>Formal application; </a:t>
            </a:r>
            <a:endParaRPr lang="en-US" dirty="0">
              <a:solidFill>
                <a:schemeClr val="accent1">
                  <a:lumMod val="75000"/>
                </a:schemeClr>
              </a:solidFill>
              <a:ea typeface="Calibri" panose="020F0502020204030204" charset="0"/>
              <a:cs typeface="Times New Roman" panose="02020603050405020304" pitchFamily="18" charset="0"/>
            </a:endParaRPr>
          </a:p>
          <a:p>
            <a:pPr>
              <a:spcBef>
                <a:spcPts val="0"/>
              </a:spcBef>
              <a:buFont typeface="Symbol" panose="05050102010706020507" charset="2"/>
              <a:buChar char=""/>
              <a:defRPr/>
            </a:pPr>
            <a:r>
              <a:rPr lang="en-GB" dirty="0" smtClean="0">
                <a:solidFill>
                  <a:schemeClr val="accent1">
                    <a:lumMod val="75000"/>
                  </a:schemeClr>
                </a:solidFill>
                <a:ea typeface="Calibri" panose="020F0502020204030204" charset="0"/>
                <a:cs typeface="Times New Roman" panose="02020603050405020304" pitchFamily="18" charset="0"/>
              </a:rPr>
              <a:t>Risk </a:t>
            </a:r>
            <a:r>
              <a:rPr lang="en-GB" dirty="0">
                <a:solidFill>
                  <a:schemeClr val="accent1">
                    <a:lumMod val="75000"/>
                  </a:schemeClr>
                </a:solidFill>
                <a:ea typeface="Calibri" panose="020F0502020204030204" charset="0"/>
                <a:cs typeface="Times New Roman" panose="02020603050405020304" pitchFamily="18" charset="0"/>
              </a:rPr>
              <a:t>assessment and risk management plan;</a:t>
            </a:r>
            <a:endParaRPr lang="en-US" dirty="0">
              <a:solidFill>
                <a:schemeClr val="accent1">
                  <a:lumMod val="75000"/>
                </a:schemeClr>
              </a:solidFill>
              <a:ea typeface="Calibri" panose="020F0502020204030204" charset="0"/>
              <a:cs typeface="Times New Roman" panose="02020603050405020304" pitchFamily="18" charset="0"/>
            </a:endParaRPr>
          </a:p>
          <a:p>
            <a:pPr>
              <a:spcBef>
                <a:spcPts val="0"/>
              </a:spcBef>
              <a:buFont typeface="Symbol" panose="05050102010706020507" charset="2"/>
              <a:buChar char=""/>
              <a:defRPr/>
            </a:pPr>
            <a:r>
              <a:rPr lang="en-GB" dirty="0">
                <a:solidFill>
                  <a:schemeClr val="accent1">
                    <a:lumMod val="75000"/>
                  </a:schemeClr>
                </a:solidFill>
                <a:ea typeface="Calibri" panose="020F0502020204030204" charset="0"/>
                <a:cs typeface="Times New Roman" panose="02020603050405020304" pitchFamily="18" charset="0"/>
              </a:rPr>
              <a:t>Socio-economic consideration.</a:t>
            </a:r>
            <a:endParaRPr lang="en-US" dirty="0">
              <a:solidFill>
                <a:schemeClr val="accent1">
                  <a:lumMod val="75000"/>
                </a:schemeClr>
              </a:solidFill>
              <a:ea typeface="Calibri" panose="020F0502020204030204" charset="0"/>
              <a:cs typeface="Times New Roman" panose="02020603050405020304" pitchFamily="18" charset="0"/>
            </a:endParaRPr>
          </a:p>
          <a:p>
            <a:r>
              <a:rPr lang="en-GB" dirty="0" smtClean="0"/>
              <a:t>Provision for labelling for consumers’ choice</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National </a:t>
            </a:r>
            <a:r>
              <a:rPr lang="en-GB" dirty="0"/>
              <a:t>Biosafety </a:t>
            </a:r>
            <a:br>
              <a:rPr lang="en-GB" dirty="0"/>
            </a:br>
            <a:r>
              <a:rPr lang="en-GB" dirty="0"/>
              <a:t>        Management Act 2015 as </a:t>
            </a:r>
            <a:r>
              <a:rPr lang="en-GB" dirty="0" smtClean="0"/>
              <a:t>amended </a:t>
            </a:r>
            <a:r>
              <a:rPr lang="en-GB" dirty="0" err="1" smtClean="0"/>
              <a:t>cont’nd</a:t>
            </a:r>
            <a:r>
              <a:rPr lang="en-GB" dirty="0"/>
              <a:t/>
            </a:r>
            <a:br>
              <a:rPr lang="en-GB" dirty="0"/>
            </a:br>
            <a:endParaRPr lang="en-GB" dirty="0"/>
          </a:p>
        </p:txBody>
      </p:sp>
      <p:sp>
        <p:nvSpPr>
          <p:cNvPr id="3" name="Content Placeholder 2"/>
          <p:cNvSpPr>
            <a:spLocks noGrp="1"/>
          </p:cNvSpPr>
          <p:nvPr>
            <p:ph idx="1"/>
          </p:nvPr>
        </p:nvSpPr>
        <p:spPr>
          <a:xfrm>
            <a:off x="838200" y="1303867"/>
            <a:ext cx="10515600" cy="5367866"/>
          </a:xfrm>
        </p:spPr>
        <p:txBody>
          <a:bodyPr>
            <a:normAutofit/>
          </a:bodyPr>
          <a:lstStyle/>
          <a:p>
            <a:r>
              <a:rPr lang="en-US" sz="3000" dirty="0"/>
              <a:t>The Agency’s mandate as stated in the NBMA Act 2015 is to “provide a regulatory framework, institutional and administrative mechanism for safety measures in the application of modern biotechnology and the use and handling of GMOs in Nigeria</a:t>
            </a:r>
            <a:r>
              <a:rPr lang="en-US" sz="3000" dirty="0" smtClean="0"/>
              <a:t>”..</a:t>
            </a:r>
            <a:endParaRPr lang="en-US" sz="3000" dirty="0"/>
          </a:p>
          <a:p>
            <a:r>
              <a:rPr lang="en-US" sz="3000" dirty="0"/>
              <a:t>The  amendment to the Act  mandated the Agency to put biosecurity measures in place to contain harmful biological substances/agents from being used to cause harm to </a:t>
            </a:r>
            <a:r>
              <a:rPr lang="en-US" sz="3000" dirty="0" smtClean="0"/>
              <a:t> </a:t>
            </a:r>
            <a:r>
              <a:rPr lang="en-US" sz="3000" dirty="0"/>
              <a:t>human health and the environment</a:t>
            </a:r>
            <a:r>
              <a:rPr lang="en-US" sz="3000" dirty="0" smtClean="0"/>
              <a:t>.</a:t>
            </a:r>
          </a:p>
          <a:p>
            <a:r>
              <a:rPr lang="en-US" sz="3000" dirty="0" smtClean="0"/>
              <a:t>The amendment also made provisions for emerging aspects of modern biotechnology which are synthetic biology, gene drive and gene editing</a:t>
            </a:r>
            <a:endParaRPr lang="en-US" sz="3000" dirty="0"/>
          </a:p>
          <a:p>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5179"/>
            <a:ext cx="10515600" cy="1024759"/>
          </a:xfrm>
        </p:spPr>
        <p:txBody>
          <a:bodyPr>
            <a:normAutofit fontScale="90000"/>
          </a:bodyPr>
          <a:lstStyle/>
          <a:p>
            <a:pPr lvl="0"/>
            <a:r>
              <a:rPr lang="en-GB" dirty="0" smtClean="0"/>
              <a:t>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smtClean="0"/>
              <a:t/>
            </a:r>
            <a:br>
              <a:rPr lang="en-GB" dirty="0" smtClean="0"/>
            </a:br>
            <a:r>
              <a:rPr lang="en-GB" dirty="0" smtClean="0"/>
              <a:t>              </a:t>
            </a:r>
            <a:br>
              <a:rPr lang="en-GB" dirty="0" smtClean="0"/>
            </a:br>
            <a:r>
              <a:rPr lang="en-GB" dirty="0"/>
              <a:t/>
            </a:r>
            <a:br>
              <a:rPr lang="en-GB" dirty="0"/>
            </a:br>
            <a:r>
              <a:rPr lang="en-GB" dirty="0" smtClean="0"/>
              <a:t/>
            </a:r>
            <a:br>
              <a:rPr lang="en-GB" dirty="0" smtClean="0"/>
            </a:br>
            <a:r>
              <a:rPr lang="en-GB" dirty="0"/>
              <a:t/>
            </a:r>
            <a:br>
              <a:rPr lang="en-GB" dirty="0"/>
            </a:br>
            <a:r>
              <a:rPr lang="en-GB" dirty="0" smtClean="0"/>
              <a:t/>
            </a:r>
            <a:br>
              <a:rPr lang="en-GB" dirty="0" smtClean="0"/>
            </a:br>
            <a:r>
              <a:rPr lang="en-GB" dirty="0" smtClean="0"/>
              <a:t>National Biosafety Management Agency</a:t>
            </a:r>
            <a:br>
              <a:rPr lang="en-GB" dirty="0" smtClean="0"/>
            </a:br>
            <a:r>
              <a:rPr lang="en-GB" dirty="0"/>
              <a:t> </a:t>
            </a:r>
            <a:r>
              <a:rPr lang="en-GB" dirty="0" smtClean="0"/>
              <a:t>       (NBMA)</a:t>
            </a:r>
            <a:br>
              <a:rPr lang="en-GB" dirty="0" smtClean="0"/>
            </a:br>
            <a:r>
              <a:rPr lang="en-GB" dirty="0" smtClean="0"/>
              <a:t>     ‘</a:t>
            </a:r>
            <a:r>
              <a:rPr lang="en-GB" dirty="0" smtClean="0">
                <a:solidFill>
                  <a:srgbClr val="C00000"/>
                </a:solidFill>
              </a:rPr>
              <a:t>THE WHATCH DOG</a:t>
            </a:r>
            <a:r>
              <a:rPr lang="en-GB" dirty="0" smtClean="0"/>
              <a:t>’</a:t>
            </a:r>
            <a:br>
              <a:rPr lang="en-GB" dirty="0" smtClean="0"/>
            </a:br>
            <a:r>
              <a:rPr lang="en-US" sz="2700" dirty="0" smtClean="0"/>
              <a:t>The </a:t>
            </a:r>
            <a:r>
              <a:rPr lang="en-US" sz="2700" dirty="0"/>
              <a:t>Agency’s mandate as stated </a:t>
            </a:r>
            <a:r>
              <a:rPr lang="en-US" sz="2700" dirty="0" smtClean="0"/>
              <a:t/>
            </a:r>
            <a:br>
              <a:rPr lang="en-US" sz="2700" dirty="0" smtClean="0"/>
            </a:br>
            <a:r>
              <a:rPr lang="en-US" sz="2700" dirty="0" smtClean="0"/>
              <a:t>in </a:t>
            </a:r>
            <a:r>
              <a:rPr lang="en-US" sz="2700" dirty="0"/>
              <a:t>the NBMA Act </a:t>
            </a:r>
            <a:r>
              <a:rPr lang="en-US" sz="2700" dirty="0" smtClean="0"/>
              <a:t>2015,</a:t>
            </a:r>
            <a:br>
              <a:rPr lang="en-US" sz="2700" dirty="0" smtClean="0"/>
            </a:br>
            <a:r>
              <a:rPr lang="en-US" sz="2700" dirty="0" smtClean="0"/>
              <a:t> </a:t>
            </a:r>
            <a:r>
              <a:rPr lang="en-US" sz="2700" dirty="0"/>
              <a:t>“</a:t>
            </a:r>
            <a:r>
              <a:rPr lang="en-US" sz="2700" dirty="0" smtClean="0"/>
              <a:t>provides </a:t>
            </a:r>
            <a:r>
              <a:rPr lang="en-US" sz="2700" dirty="0"/>
              <a:t>a regulatory </a:t>
            </a:r>
            <a:r>
              <a:rPr lang="en-US" sz="2700" dirty="0" smtClean="0"/>
              <a:t/>
            </a:r>
            <a:br>
              <a:rPr lang="en-US" sz="2700" dirty="0" smtClean="0"/>
            </a:br>
            <a:r>
              <a:rPr lang="en-US" sz="2700" dirty="0" smtClean="0"/>
              <a:t>framework</a:t>
            </a:r>
            <a:r>
              <a:rPr lang="en-US" sz="2700" dirty="0"/>
              <a:t>, institutional </a:t>
            </a:r>
            <a:r>
              <a:rPr lang="en-US" sz="2700" dirty="0" smtClean="0"/>
              <a:t/>
            </a:r>
            <a:br>
              <a:rPr lang="en-US" sz="2700" dirty="0" smtClean="0"/>
            </a:br>
            <a:r>
              <a:rPr lang="en-US" sz="2700" dirty="0" smtClean="0"/>
              <a:t>and </a:t>
            </a:r>
            <a:r>
              <a:rPr lang="en-US" sz="2700" dirty="0"/>
              <a:t>administrative mechanism </a:t>
            </a:r>
            <a:r>
              <a:rPr lang="en-US" sz="2700" dirty="0" smtClean="0"/>
              <a:t/>
            </a:r>
            <a:br>
              <a:rPr lang="en-US" sz="2700" dirty="0" smtClean="0"/>
            </a:br>
            <a:r>
              <a:rPr lang="en-US" sz="2700" dirty="0" smtClean="0"/>
              <a:t>for </a:t>
            </a:r>
            <a:r>
              <a:rPr lang="en-US" sz="2700" dirty="0"/>
              <a:t>safety measures </a:t>
            </a:r>
            <a:r>
              <a:rPr lang="en-US" sz="2700" dirty="0" smtClean="0"/>
              <a:t/>
            </a:r>
            <a:br>
              <a:rPr lang="en-US" sz="2700" dirty="0" smtClean="0"/>
            </a:br>
            <a:r>
              <a:rPr lang="en-US" sz="2700" dirty="0" smtClean="0"/>
              <a:t>in </a:t>
            </a:r>
            <a:r>
              <a:rPr lang="en-US" sz="2700" dirty="0"/>
              <a:t>the application of modern </a:t>
            </a:r>
            <a:r>
              <a:rPr lang="en-US" sz="2700" dirty="0" smtClean="0"/>
              <a:t/>
            </a:r>
            <a:br>
              <a:rPr lang="en-US" sz="2700" dirty="0" smtClean="0"/>
            </a:br>
            <a:r>
              <a:rPr lang="en-US" sz="2700" dirty="0" smtClean="0"/>
              <a:t>biotechnology </a:t>
            </a:r>
            <a:r>
              <a:rPr lang="en-US" sz="2700" dirty="0"/>
              <a:t>and the use </a:t>
            </a:r>
            <a:r>
              <a:rPr lang="en-US" sz="2700" dirty="0" smtClean="0"/>
              <a:t/>
            </a:r>
            <a:br>
              <a:rPr lang="en-US" sz="2700" dirty="0" smtClean="0"/>
            </a:br>
            <a:r>
              <a:rPr lang="en-US" sz="2700" dirty="0" smtClean="0"/>
              <a:t>and </a:t>
            </a:r>
            <a:r>
              <a:rPr lang="en-US" sz="2700" dirty="0"/>
              <a:t>handling of GMOs in </a:t>
            </a:r>
            <a:r>
              <a:rPr lang="en-US" sz="2700" dirty="0" smtClean="0"/>
              <a:t>Nigeria</a:t>
            </a:r>
            <a:r>
              <a:rPr lang="en-US" dirty="0" smtClean="0"/>
              <a:t>’’</a:t>
            </a:r>
            <a:r>
              <a:rPr lang="en-GB" dirty="0"/>
              <a:t/>
            </a:r>
            <a:br>
              <a:rPr lang="en-GB" dirty="0"/>
            </a:br>
            <a:r>
              <a:rPr lang="en-GB" dirty="0" smtClean="0"/>
              <a:t>It </a:t>
            </a:r>
            <a:r>
              <a:rPr lang="en-US" sz="3100" dirty="0" smtClean="0"/>
              <a:t>Safeguards </a:t>
            </a:r>
            <a:r>
              <a:rPr lang="en-US" sz="3100" dirty="0"/>
              <a:t>human health, </a:t>
            </a:r>
            <a:r>
              <a:rPr lang="en-US" sz="3100" dirty="0" smtClean="0"/>
              <a:t/>
            </a:r>
            <a:br>
              <a:rPr lang="en-US" sz="3100" dirty="0" smtClean="0"/>
            </a:br>
            <a:r>
              <a:rPr lang="en-US" sz="3100" dirty="0" smtClean="0"/>
              <a:t>biodiversity </a:t>
            </a:r>
            <a:r>
              <a:rPr lang="en-US" sz="3100" dirty="0"/>
              <a:t>and the environment from any potential, adverse effect of genetically modified organism including food </a:t>
            </a:r>
            <a:r>
              <a:rPr lang="en-US" sz="3100" dirty="0" smtClean="0"/>
              <a:t>safety.</a:t>
            </a:r>
            <a:r>
              <a:rPr lang="en-US" sz="3100" dirty="0"/>
              <a:t/>
            </a:r>
            <a:br>
              <a:rPr lang="en-US" sz="3100" dirty="0"/>
            </a:br>
            <a:r>
              <a:rPr lang="en-US" sz="3100" dirty="0" smtClean="0"/>
              <a:t>It has powers to order arrest and  prosecute. </a:t>
            </a:r>
            <a:r>
              <a:rPr lang="en-GB" dirty="0" smtClean="0"/>
              <a:t/>
            </a:r>
            <a:br>
              <a:rPr lang="en-GB" dirty="0" smtClean="0"/>
            </a:br>
            <a:endParaRPr lang="en-GB" dirty="0"/>
          </a:p>
        </p:txBody>
      </p:sp>
      <p:pic>
        <p:nvPicPr>
          <p:cNvPr id="4" name="Content Placeholder 3"/>
          <p:cNvPicPr>
            <a:picLocks noGrp="1" noChangeAspect="1"/>
          </p:cNvPicPr>
          <p:nvPr>
            <p:ph idx="1"/>
          </p:nvPr>
        </p:nvPicPr>
        <p:blipFill>
          <a:blip r:embed="rId2"/>
          <a:stretch>
            <a:fillRect/>
          </a:stretch>
        </p:blipFill>
        <p:spPr>
          <a:xfrm>
            <a:off x="6891096" y="1778225"/>
            <a:ext cx="5249918" cy="3547241"/>
          </a:xfrm>
          <a:prstGeom prst="rect">
            <a:avLst/>
          </a:prstGeom>
        </p:spPr>
      </p:pic>
      <p:pic>
        <p:nvPicPr>
          <p:cNvPr id="5" name="Picture 4" descr="C:\Users\MR RUFUS\AppData\Local\Microsoft\Windows\Temporary Internet Files\Low\Content.IE5\I5BWGN9K\nbma_logo_1[1].jpg"/>
          <p:cNvPicPr/>
          <p:nvPr/>
        </p:nvPicPr>
        <p:blipFill>
          <a:blip r:embed="rId3" cstate="print"/>
          <a:srcRect/>
          <a:stretch>
            <a:fillRect/>
          </a:stretch>
        </p:blipFill>
        <p:spPr bwMode="auto">
          <a:xfrm>
            <a:off x="6891096" y="394138"/>
            <a:ext cx="5145875" cy="1384088"/>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GMOs Detection and Analysis Lab</a:t>
            </a:r>
            <a:endParaRPr lang="en-GB" dirty="0"/>
          </a:p>
        </p:txBody>
      </p:sp>
      <p:pic>
        <p:nvPicPr>
          <p:cNvPr id="4" name="Content Placeholder 3" descr="G:\LABS\BIOSAFETY\biosafety lab (4).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182414" y="1947041"/>
            <a:ext cx="8229600" cy="44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838200" y="110359"/>
            <a:ext cx="10515600" cy="1474075"/>
          </a:xfrm>
        </p:spPr>
        <p:txBody>
          <a:bodyPr>
            <a:normAutofit fontScale="90000"/>
          </a:bodyPr>
          <a:lstStyle/>
          <a:p>
            <a:r>
              <a:rPr lang="en-GB" dirty="0" smtClean="0"/>
              <a:t/>
            </a:r>
            <a:br>
              <a:rPr lang="en-GB" dirty="0" smtClean="0"/>
            </a:br>
            <a:r>
              <a:rPr lang="en-GB" dirty="0"/>
              <a:t> </a:t>
            </a:r>
            <a:r>
              <a:rPr lang="en-GB" dirty="0" smtClean="0"/>
              <a:t>      </a:t>
            </a:r>
            <a:r>
              <a:rPr lang="en-US" b="1" dirty="0" smtClean="0">
                <a:solidFill>
                  <a:srgbClr val="FF0000"/>
                </a:solidFill>
              </a:rPr>
              <a:t>Biosafety  Regulatory  Instruments in Nigeria</a:t>
            </a:r>
            <a:endParaRPr lang="en-GB" dirty="0"/>
          </a:p>
        </p:txBody>
      </p:sp>
      <p:graphicFrame>
        <p:nvGraphicFramePr>
          <p:cNvPr id="5" name="Content Placeholder 3"/>
          <p:cNvGraphicFramePr>
            <a:graphicFrameLocks noGrp="1"/>
          </p:cNvGraphicFramePr>
          <p:nvPr>
            <p:ph idx="1"/>
          </p:nvPr>
        </p:nvGraphicFramePr>
        <p:xfrm>
          <a:off x="838200" y="1825625"/>
          <a:ext cx="2984938" cy="43150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p:cNvSpPr/>
          <p:nvPr/>
        </p:nvSpPr>
        <p:spPr>
          <a:xfrm>
            <a:off x="4075386" y="1511963"/>
            <a:ext cx="7559565" cy="4524315"/>
          </a:xfrm>
          <a:prstGeom prst="rect">
            <a:avLst/>
          </a:prstGeom>
        </p:spPr>
        <p:txBody>
          <a:bodyPr wrap="square">
            <a:spAutoFit/>
          </a:bodyPr>
          <a:lstStyle/>
          <a:p>
            <a:pPr marL="1482725" lvl="3" indent="-631825">
              <a:buFont typeface="Wingdings" panose="05000000000000000000" pitchFamily="2" charset="2"/>
              <a:buChar char="ü"/>
            </a:pPr>
            <a:r>
              <a:rPr lang="en-US" sz="2400" dirty="0" smtClean="0"/>
              <a:t>National Biosafety Policy;</a:t>
            </a:r>
          </a:p>
          <a:p>
            <a:pPr marL="1482725" lvl="3" indent="-631825">
              <a:buFont typeface="Wingdings" panose="05000000000000000000" pitchFamily="2" charset="2"/>
              <a:buChar char="ü"/>
            </a:pPr>
            <a:r>
              <a:rPr lang="en-US" sz="2400" dirty="0" smtClean="0"/>
              <a:t>Biosafety Act,</a:t>
            </a:r>
          </a:p>
          <a:p>
            <a:pPr marL="1482725" lvl="3" indent="-631825">
              <a:buFont typeface="Wingdings" panose="05000000000000000000" pitchFamily="2" charset="2"/>
              <a:buChar char="ü"/>
            </a:pPr>
            <a:r>
              <a:rPr lang="en-US" sz="2400" dirty="0" smtClean="0"/>
              <a:t>National Biosecurity Policy and Action Plan</a:t>
            </a:r>
            <a:endParaRPr lang="en-US" sz="2400" dirty="0"/>
          </a:p>
          <a:p>
            <a:pPr marL="1482725" lvl="3" indent="-631825">
              <a:buFont typeface="Wingdings" panose="05000000000000000000" pitchFamily="2" charset="2"/>
              <a:buChar char="ü"/>
            </a:pPr>
            <a:r>
              <a:rPr lang="en-US" sz="2400" dirty="0"/>
              <a:t>Biosafety application form;</a:t>
            </a:r>
          </a:p>
          <a:p>
            <a:pPr marL="1482725" lvl="3" indent="-631825">
              <a:buFont typeface="Wingdings" panose="05000000000000000000" pitchFamily="2" charset="2"/>
              <a:buChar char="ü"/>
            </a:pPr>
            <a:r>
              <a:rPr lang="en-US" sz="2400" dirty="0"/>
              <a:t>GMOs import/shipment  form</a:t>
            </a:r>
          </a:p>
          <a:p>
            <a:pPr marL="1482725" lvl="3" indent="-631825">
              <a:buFont typeface="Wingdings" panose="05000000000000000000" pitchFamily="2" charset="2"/>
              <a:buChar char="ü"/>
            </a:pPr>
            <a:r>
              <a:rPr lang="en-US" sz="2400" dirty="0"/>
              <a:t>Accreditation of Institute application form;</a:t>
            </a:r>
          </a:p>
          <a:p>
            <a:pPr marL="1482725" lvl="3" indent="-631825">
              <a:buFont typeface="Wingdings" panose="05000000000000000000" pitchFamily="2" charset="2"/>
              <a:buChar char="ü"/>
            </a:pPr>
            <a:r>
              <a:rPr lang="en-US" sz="2400" dirty="0"/>
              <a:t>Certification of Biosafety </a:t>
            </a:r>
            <a:r>
              <a:rPr lang="en-US" sz="2400" dirty="0" smtClean="0"/>
              <a:t>Containment  </a:t>
            </a:r>
            <a:r>
              <a:rPr lang="en-US" sz="2400" dirty="0"/>
              <a:t>Facility form</a:t>
            </a:r>
          </a:p>
          <a:p>
            <a:r>
              <a:rPr lang="en-US" sz="2400" b="1" dirty="0"/>
              <a:t>           .Biosafety Guidelines</a:t>
            </a:r>
            <a:r>
              <a:rPr lang="en-US" sz="2400" dirty="0"/>
              <a:t>:</a:t>
            </a:r>
          </a:p>
          <a:p>
            <a:pPr marL="1371600" lvl="1" indent="-457200">
              <a:buFont typeface="Wingdings" panose="05000000000000000000" pitchFamily="2" charset="2"/>
              <a:buChar char="ü"/>
            </a:pPr>
            <a:r>
              <a:rPr lang="en-US" sz="2400" dirty="0"/>
              <a:t> Confined Field Trial </a:t>
            </a:r>
            <a:r>
              <a:rPr lang="en-US" sz="2400" dirty="0" smtClean="0"/>
              <a:t> </a:t>
            </a:r>
            <a:r>
              <a:rPr lang="en-US" sz="2400" dirty="0"/>
              <a:t>Monitoring and Inspection    </a:t>
            </a:r>
            <a:r>
              <a:rPr lang="en-US" sz="2400" dirty="0" smtClean="0"/>
              <a:t> </a:t>
            </a:r>
            <a:r>
              <a:rPr lang="en-US" sz="2400" dirty="0"/>
              <a:t>Manual, </a:t>
            </a:r>
          </a:p>
          <a:p>
            <a:pPr marL="1371600" lvl="1" indent="-457200">
              <a:buFont typeface="Wingdings" panose="05000000000000000000" pitchFamily="2" charset="2"/>
              <a:buChar char="ü"/>
            </a:pPr>
            <a:r>
              <a:rPr lang="en-US" sz="2400" dirty="0"/>
              <a:t> Biosafety </a:t>
            </a:r>
            <a:r>
              <a:rPr lang="en-US" sz="2400" dirty="0" smtClean="0"/>
              <a:t>Containment </a:t>
            </a:r>
            <a:r>
              <a:rPr lang="en-US" sz="2400" dirty="0"/>
              <a:t>Facilities Guidelines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a:bodyPr>
          <a:lstStyle/>
          <a:p>
            <a:r>
              <a:rPr lang="en-GB" dirty="0" smtClean="0"/>
              <a:t>     </a:t>
            </a:r>
            <a:r>
              <a:rPr lang="en-US" b="1" dirty="0" smtClean="0">
                <a:solidFill>
                  <a:srgbClr val="FF0000"/>
                </a:solidFill>
              </a:rPr>
              <a:t>Biosafety  Regulatory  </a:t>
            </a:r>
            <a:r>
              <a:rPr lang="en-US" b="1" dirty="0">
                <a:solidFill>
                  <a:srgbClr val="FF0000"/>
                </a:solidFill>
              </a:rPr>
              <a:t>Instruments in Nigeria Cont’d</a:t>
            </a:r>
            <a:endParaRPr lang="en-GB" dirty="0"/>
          </a:p>
        </p:txBody>
      </p:sp>
      <p:sp>
        <p:nvSpPr>
          <p:cNvPr id="6" name="Content Placeholder 3"/>
          <p:cNvSpPr>
            <a:spLocks noGrp="1"/>
          </p:cNvSpPr>
          <p:nvPr>
            <p:ph idx="1"/>
          </p:nvPr>
        </p:nvSpPr>
        <p:spPr>
          <a:xfrm>
            <a:off x="333704" y="1745867"/>
            <a:ext cx="8171794" cy="4806957"/>
          </a:xfrm>
          <a:prstGeom prst="rect">
            <a:avLst/>
          </a:prstGeom>
        </p:spPr>
        <p:txBody>
          <a:bodyPr wrap="square">
            <a:spAutoFit/>
          </a:bodyPr>
          <a:lstStyle/>
          <a:p>
            <a:pPr lvl="1">
              <a:buNone/>
            </a:pPr>
            <a:r>
              <a:rPr lang="en-US" sz="2800" b="1" dirty="0"/>
              <a:t>Biosafety Guidelines</a:t>
            </a:r>
            <a:r>
              <a:rPr lang="en-US" sz="2800" dirty="0"/>
              <a:t>:</a:t>
            </a:r>
          </a:p>
          <a:p>
            <a:pPr marL="914400" lvl="1" indent="-346075">
              <a:buFont typeface="Wingdings" panose="05000000000000000000" pitchFamily="2" charset="2"/>
              <a:buChar char="ü"/>
            </a:pPr>
            <a:r>
              <a:rPr lang="en-US" sz="2800" dirty="0"/>
              <a:t>Nigeria Biosafety Application Administration Guidelines,</a:t>
            </a:r>
          </a:p>
          <a:p>
            <a:pPr marL="914400" lvl="1" indent="-346075">
              <a:buFont typeface="Wingdings" panose="05000000000000000000" pitchFamily="2" charset="2"/>
              <a:buChar char="ü"/>
            </a:pPr>
            <a:r>
              <a:rPr lang="en-US" sz="2800" dirty="0"/>
              <a:t>National Biosafety Application   Processing Manual.</a:t>
            </a:r>
          </a:p>
          <a:p>
            <a:pPr marL="914400" lvl="1" indent="-346075">
              <a:buFont typeface="Wingdings" panose="05000000000000000000" pitchFamily="2" charset="2"/>
              <a:buChar char="ü"/>
            </a:pPr>
            <a:r>
              <a:rPr lang="en-US" sz="2800" dirty="0"/>
              <a:t>National Biosafety Risk Analysis       Framework, </a:t>
            </a:r>
          </a:p>
          <a:p>
            <a:pPr marL="914400" lvl="1" indent="-346075">
              <a:buFont typeface="Wingdings" panose="05000000000000000000" pitchFamily="2" charset="2"/>
              <a:buChar char="ü"/>
            </a:pPr>
            <a:r>
              <a:rPr lang="en-US" sz="2800" dirty="0"/>
              <a:t>Biosafety Decision </a:t>
            </a:r>
            <a:r>
              <a:rPr lang="en-US" sz="2800" dirty="0" smtClean="0"/>
              <a:t>document format.</a:t>
            </a:r>
            <a:endParaRPr lang="en-US" sz="2800" dirty="0"/>
          </a:p>
          <a:p>
            <a:pPr marL="914400" lvl="1" indent="-346075">
              <a:buFont typeface="Wingdings" panose="05000000000000000000" pitchFamily="2" charset="2"/>
              <a:buChar char="ü"/>
            </a:pPr>
            <a:r>
              <a:rPr lang="en-US" sz="2800" dirty="0"/>
              <a:t>National Biosafety Management Information Guide,</a:t>
            </a:r>
          </a:p>
          <a:p>
            <a:pPr marL="914400" lvl="1" indent="-346075">
              <a:buFont typeface="Wingdings" panose="05000000000000000000" pitchFamily="2" charset="2"/>
              <a:buChar char="ü"/>
            </a:pPr>
            <a:r>
              <a:rPr lang="en-US" sz="2800" dirty="0"/>
              <a:t>National Biosafety Communication strategy</a:t>
            </a:r>
          </a:p>
          <a:p>
            <a:pPr marL="914400" lvl="1" indent="-346075">
              <a:buFont typeface="Wingdings" panose="05000000000000000000" pitchFamily="2" charset="2"/>
              <a:buChar char="ü"/>
            </a:pPr>
            <a:r>
              <a:rPr lang="en-US" sz="2800" dirty="0"/>
              <a:t>National Biosafety Emergency Response strategy</a:t>
            </a:r>
          </a:p>
        </p:txBody>
      </p:sp>
      <p:pic>
        <p:nvPicPr>
          <p:cNvPr id="7" name="Content Placeholder 4"/>
          <p:cNvPicPr/>
          <p:nvPr/>
        </p:nvPicPr>
        <p:blipFill>
          <a:blip r:embed="rId2">
            <a:extLst>
              <a:ext uri="{28A0092B-C50C-407E-A947-70E740481C1C}">
                <a14:useLocalDpi xmlns:a14="http://schemas.microsoft.com/office/drawing/2010/main" val="0"/>
              </a:ext>
            </a:extLst>
          </a:blip>
          <a:srcRect/>
          <a:stretch>
            <a:fillRect/>
          </a:stretch>
        </p:blipFill>
        <p:spPr bwMode="auto">
          <a:xfrm flipH="1">
            <a:off x="8907517" y="1690688"/>
            <a:ext cx="3034862" cy="494659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GB" dirty="0"/>
              <a:t> </a:t>
            </a:r>
            <a:r>
              <a:rPr lang="en-GB" dirty="0" smtClean="0"/>
              <a:t>      </a:t>
            </a:r>
            <a:r>
              <a:rPr lang="en-US" b="1" dirty="0" smtClean="0">
                <a:solidFill>
                  <a:srgbClr val="FF0000"/>
                </a:solidFill>
              </a:rPr>
              <a:t>Biosafety  Regulatory  </a:t>
            </a:r>
            <a:r>
              <a:rPr lang="en-US" b="1" dirty="0">
                <a:solidFill>
                  <a:srgbClr val="FF0000"/>
                </a:solidFill>
              </a:rPr>
              <a:t>Instruments in Nigeria </a:t>
            </a:r>
            <a:r>
              <a:rPr lang="en-US" b="1" dirty="0" smtClean="0">
                <a:solidFill>
                  <a:srgbClr val="FF0000"/>
                </a:solidFill>
              </a:rPr>
              <a:t>Cont’d</a:t>
            </a:r>
            <a:endParaRPr lang="en-GB" dirty="0"/>
          </a:p>
        </p:txBody>
      </p:sp>
      <p:sp>
        <p:nvSpPr>
          <p:cNvPr id="5" name="Content Placeholder 2"/>
          <p:cNvSpPr>
            <a:spLocks noGrp="1"/>
          </p:cNvSpPr>
          <p:nvPr>
            <p:ph idx="1"/>
          </p:nvPr>
        </p:nvSpPr>
        <p:spPr>
          <a:xfrm>
            <a:off x="838200" y="1690688"/>
            <a:ext cx="10515600" cy="4946595"/>
          </a:xfrm>
        </p:spPr>
        <p:txBody>
          <a:bodyPr>
            <a:normAutofit fontScale="55000" lnSpcReduction="20000"/>
          </a:bodyPr>
          <a:lstStyle/>
          <a:p>
            <a:pPr marL="850900" lvl="1" indent="-614680">
              <a:buFont typeface="Wingdings" panose="05000000000000000000" pitchFamily="2" charset="2"/>
              <a:buChar char="ü"/>
            </a:pPr>
            <a:r>
              <a:rPr lang="en-US" sz="3800" dirty="0"/>
              <a:t>Cessation Order ,</a:t>
            </a:r>
          </a:p>
          <a:p>
            <a:pPr marL="850900" lvl="1" indent="-614680">
              <a:buFont typeface="Wingdings" panose="05000000000000000000" pitchFamily="2" charset="2"/>
              <a:buChar char="ü"/>
            </a:pPr>
            <a:r>
              <a:rPr lang="en-US" sz="3800" dirty="0"/>
              <a:t>Revocation Order, </a:t>
            </a:r>
          </a:p>
          <a:p>
            <a:pPr marL="850900" lvl="1" indent="-614680">
              <a:buFont typeface="Wingdings" panose="05000000000000000000" pitchFamily="2" charset="2"/>
              <a:buChar char="ü"/>
            </a:pPr>
            <a:r>
              <a:rPr lang="en-US" sz="3800" dirty="0"/>
              <a:t>National Biosafety Guidelines on Gene Editing</a:t>
            </a:r>
          </a:p>
          <a:p>
            <a:pPr marL="850900" lvl="1" indent="-614680">
              <a:buFont typeface="Wingdings" panose="05000000000000000000" pitchFamily="2" charset="2"/>
              <a:buChar char="ü"/>
            </a:pPr>
            <a:r>
              <a:rPr lang="en-US" sz="3800" dirty="0"/>
              <a:t>National Biosafety Guidelines on GM Grains </a:t>
            </a:r>
            <a:r>
              <a:rPr lang="en-US" sz="3800" dirty="0" err="1" smtClean="0"/>
              <a:t>Inport</a:t>
            </a:r>
            <a:endParaRPr lang="en-US" sz="3800" dirty="0"/>
          </a:p>
          <a:p>
            <a:pPr marL="850900" lvl="1" indent="-614680">
              <a:buFont typeface="Wingdings" panose="05000000000000000000" pitchFamily="2" charset="2"/>
              <a:buChar char="ü"/>
            </a:pPr>
            <a:r>
              <a:rPr lang="en-US" sz="3800" dirty="0"/>
              <a:t>National Biosafety Guidelines on Food and Feed Safety </a:t>
            </a:r>
          </a:p>
          <a:p>
            <a:pPr marL="850900" lvl="1" indent="-614680">
              <a:buFont typeface="Wingdings" panose="05000000000000000000" pitchFamily="2" charset="2"/>
              <a:buChar char="ü"/>
            </a:pPr>
            <a:r>
              <a:rPr lang="en-US" sz="3800" dirty="0"/>
              <a:t>National Biosafety Guidelines on Importation of GMO for </a:t>
            </a:r>
            <a:r>
              <a:rPr lang="en-US" sz="3800" dirty="0" smtClean="0"/>
              <a:t>FFP</a:t>
            </a:r>
          </a:p>
          <a:p>
            <a:pPr marL="850900" lvl="1" indent="-614680">
              <a:buFont typeface="Wingdings" panose="05000000000000000000" pitchFamily="2" charset="2"/>
              <a:buChar char="ü"/>
            </a:pPr>
            <a:r>
              <a:rPr lang="en-US" sz="3800" dirty="0" smtClean="0"/>
              <a:t>Guidelines on GM Fish</a:t>
            </a:r>
          </a:p>
          <a:p>
            <a:pPr marL="850900" lvl="1" indent="-614680">
              <a:buFont typeface="Wingdings" panose="05000000000000000000" pitchFamily="2" charset="2"/>
              <a:buChar char="ü"/>
            </a:pPr>
            <a:r>
              <a:rPr lang="en-US" sz="3800" dirty="0" smtClean="0"/>
              <a:t>Guidelines on Low level presence,</a:t>
            </a:r>
          </a:p>
          <a:p>
            <a:pPr marL="850900" lvl="1" indent="-614680">
              <a:buFont typeface="Wingdings" panose="05000000000000000000" pitchFamily="2" charset="2"/>
              <a:buChar char="ü"/>
            </a:pPr>
            <a:r>
              <a:rPr lang="en-US" sz="3800" dirty="0" smtClean="0"/>
              <a:t>Guidelines on GM Animals</a:t>
            </a:r>
            <a:endParaRPr lang="en-US" sz="3800" dirty="0"/>
          </a:p>
          <a:p>
            <a:r>
              <a:rPr lang="en-GB" sz="3800" b="1" dirty="0">
                <a:solidFill>
                  <a:srgbClr val="FF0000"/>
                </a:solidFill>
              </a:rPr>
              <a:t>Biosafety regulations</a:t>
            </a:r>
            <a:r>
              <a:rPr lang="en-GB" sz="3800" b="1" dirty="0" smtClean="0">
                <a:solidFill>
                  <a:srgbClr val="FF0000"/>
                </a:solidFill>
              </a:rPr>
              <a:t>:</a:t>
            </a:r>
            <a:endParaRPr lang="en-US" sz="3800" b="1" dirty="0" smtClean="0">
              <a:solidFill>
                <a:srgbClr val="FF0000"/>
              </a:solidFill>
            </a:endParaRPr>
          </a:p>
          <a:p>
            <a:pPr marL="914400" indent="-457200">
              <a:buFont typeface="Wingdings" panose="05000000000000000000" pitchFamily="2" charset="2"/>
              <a:buChar char="ü"/>
            </a:pPr>
            <a:r>
              <a:rPr lang="en-GB" sz="3800" dirty="0" smtClean="0"/>
              <a:t> GMOs import, Export and transit,</a:t>
            </a:r>
            <a:endParaRPr lang="en-US" sz="3800" dirty="0" smtClean="0"/>
          </a:p>
          <a:p>
            <a:pPr marL="914400" indent="-457200">
              <a:buFont typeface="Wingdings" panose="05000000000000000000" pitchFamily="2" charset="2"/>
              <a:buChar char="ü"/>
            </a:pPr>
            <a:r>
              <a:rPr lang="en-GB" sz="3800" dirty="0" smtClean="0"/>
              <a:t> </a:t>
            </a:r>
            <a:r>
              <a:rPr lang="en-GB" sz="3800" dirty="0"/>
              <a:t>GMOs Packaging, identification and transport,,</a:t>
            </a:r>
            <a:endParaRPr lang="en-US" sz="3800" dirty="0"/>
          </a:p>
          <a:p>
            <a:pPr marL="914400" indent="-457200">
              <a:buFont typeface="Wingdings" panose="05000000000000000000" pitchFamily="2" charset="2"/>
              <a:buChar char="ü"/>
            </a:pPr>
            <a:r>
              <a:rPr lang="en-GB" sz="3800" dirty="0"/>
              <a:t> GMOs Commercial release,</a:t>
            </a:r>
            <a:endParaRPr lang="en-US" sz="3800" dirty="0"/>
          </a:p>
          <a:p>
            <a:pPr marL="914400" indent="-457200">
              <a:buFont typeface="Wingdings" panose="05000000000000000000" pitchFamily="2" charset="2"/>
              <a:buChar char="ü"/>
            </a:pPr>
            <a:r>
              <a:rPr lang="en-GB" sz="3800" dirty="0"/>
              <a:t> Biosafety Liability and Redress,</a:t>
            </a:r>
            <a:endParaRPr lang="en-US" sz="3800" dirty="0"/>
          </a:p>
          <a:p>
            <a:pPr marL="914400" indent="-457200">
              <a:buFont typeface="Wingdings" panose="05000000000000000000" pitchFamily="2" charset="2"/>
              <a:buChar char="ü"/>
            </a:pPr>
            <a:r>
              <a:rPr lang="en-GB" sz="3800" dirty="0"/>
              <a:t> GMOs Contained Use and Confined Field trial</a:t>
            </a:r>
            <a:endParaRPr lang="en-US" sz="3800" dirty="0"/>
          </a:p>
          <a:p>
            <a:endParaRPr lang="en-GB"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GB" dirty="0" smtClean="0"/>
              <a:t>    Types of Biosafety Permits granted in Nigeria</a:t>
            </a:r>
            <a:endParaRPr lang="en-GB" dirty="0"/>
          </a:p>
        </p:txBody>
      </p:sp>
      <p:sp>
        <p:nvSpPr>
          <p:cNvPr id="5" name="Content Placeholder 1"/>
          <p:cNvSpPr>
            <a:spLocks noGrp="1"/>
          </p:cNvSpPr>
          <p:nvPr>
            <p:ph idx="1"/>
          </p:nvPr>
        </p:nvSpPr>
        <p:spPr/>
        <p:txBody>
          <a:bodyPr/>
          <a:lstStyle/>
          <a:p>
            <a:pPr>
              <a:buFont typeface="Wingdings" panose="05000000000000000000" pitchFamily="2" charset="2"/>
              <a:buChar char="Ø"/>
            </a:pPr>
            <a:r>
              <a:rPr lang="en-US" dirty="0"/>
              <a:t>Accreditation of institution and certification of containment </a:t>
            </a:r>
            <a:r>
              <a:rPr lang="en-US" dirty="0" smtClean="0"/>
              <a:t>facilities</a:t>
            </a:r>
            <a:endParaRPr lang="en-US" dirty="0"/>
          </a:p>
          <a:p>
            <a:pPr>
              <a:buFont typeface="Wingdings" panose="05000000000000000000" pitchFamily="2" charset="2"/>
              <a:buChar char="Ø"/>
            </a:pPr>
            <a:r>
              <a:rPr lang="en-US" dirty="0"/>
              <a:t>Permit for confined field </a:t>
            </a:r>
            <a:r>
              <a:rPr lang="en-US" dirty="0" smtClean="0"/>
              <a:t>trial </a:t>
            </a:r>
            <a:r>
              <a:rPr lang="en-US" dirty="0" err="1" smtClean="0"/>
              <a:t>i.e</a:t>
            </a:r>
            <a:r>
              <a:rPr lang="en-US" dirty="0" smtClean="0"/>
              <a:t> cassava, soybean, rice, sorghum </a:t>
            </a:r>
            <a:endParaRPr lang="en-US" dirty="0"/>
          </a:p>
          <a:p>
            <a:pPr>
              <a:buFont typeface="Wingdings" panose="05000000000000000000" pitchFamily="2" charset="2"/>
              <a:buChar char="Ø"/>
            </a:pPr>
            <a:r>
              <a:rPr lang="en-US" dirty="0"/>
              <a:t>Permit for </a:t>
            </a:r>
            <a:r>
              <a:rPr lang="en-US" dirty="0" smtClean="0"/>
              <a:t>general/Commercial release </a:t>
            </a:r>
            <a:r>
              <a:rPr lang="en-US" dirty="0" err="1" smtClean="0"/>
              <a:t>i.e</a:t>
            </a:r>
            <a:r>
              <a:rPr lang="en-US" dirty="0" smtClean="0"/>
              <a:t> Cotton, cowpea, Maize</a:t>
            </a:r>
            <a:endParaRPr lang="en-US" dirty="0"/>
          </a:p>
          <a:p>
            <a:pPr>
              <a:buFont typeface="Wingdings" panose="05000000000000000000" pitchFamily="2" charset="2"/>
              <a:buChar char="Ø"/>
            </a:pPr>
            <a:r>
              <a:rPr lang="en-US" dirty="0"/>
              <a:t>Permit for </a:t>
            </a:r>
            <a:r>
              <a:rPr lang="en-US" dirty="0" smtClean="0"/>
              <a:t>import/export </a:t>
            </a:r>
            <a:r>
              <a:rPr lang="en-US" dirty="0" err="1" smtClean="0"/>
              <a:t>i.e</a:t>
            </a:r>
            <a:r>
              <a:rPr lang="en-US" dirty="0" smtClean="0"/>
              <a:t> maize grain,</a:t>
            </a:r>
            <a:endParaRPr lang="en-US" dirty="0"/>
          </a:p>
          <a:p>
            <a:pPr>
              <a:buFont typeface="Wingdings" panose="05000000000000000000" pitchFamily="2" charset="2"/>
              <a:buChar char="Ø"/>
            </a:pPr>
            <a:r>
              <a:rPr lang="en-US" dirty="0" smtClean="0"/>
              <a:t>Permit for </a:t>
            </a:r>
            <a:r>
              <a:rPr lang="en-US" dirty="0"/>
              <a:t>processed </a:t>
            </a:r>
            <a:r>
              <a:rPr lang="en-US" dirty="0" smtClean="0"/>
              <a:t>food/feed </a:t>
            </a:r>
            <a:r>
              <a:rPr lang="en-US" dirty="0" err="1" smtClean="0"/>
              <a:t>i.e</a:t>
            </a:r>
            <a:r>
              <a:rPr lang="en-US" dirty="0" smtClean="0"/>
              <a:t> maize, soybean</a:t>
            </a:r>
            <a:endParaRPr lang="en-US" dirty="0"/>
          </a:p>
          <a:p>
            <a:pPr>
              <a:buFont typeface="Wingdings" panose="05000000000000000000" pitchFamily="2" charset="2"/>
              <a:buChar char="Ø"/>
            </a:pPr>
            <a:r>
              <a:rPr lang="en-US" dirty="0" smtClean="0"/>
              <a:t>Permits for </a:t>
            </a:r>
            <a:r>
              <a:rPr lang="en-US" dirty="0"/>
              <a:t>dealing with </a:t>
            </a:r>
            <a:r>
              <a:rPr lang="en-US" dirty="0" smtClean="0"/>
              <a:t>GMOs</a:t>
            </a:r>
            <a:endParaRPr lang="en-US" dirty="0"/>
          </a:p>
          <a:p>
            <a:pPr>
              <a:buFont typeface="Wingdings" panose="05000000000000000000" pitchFamily="2" charset="2"/>
              <a:buChar char="Ø"/>
            </a:pPr>
            <a:r>
              <a:rPr lang="en-US" dirty="0"/>
              <a:t>Registration of GMO </a:t>
            </a:r>
            <a:r>
              <a:rPr lang="en-US" dirty="0" smtClean="0"/>
              <a:t>events.</a:t>
            </a:r>
            <a:endParaRPr lang="en-US" dirty="0"/>
          </a:p>
        </p:txBody>
      </p:sp>
      <p:pic>
        <p:nvPicPr>
          <p:cNvPr id="6" name="Picture 2" descr="C:\Users\Toshiba\Desktop\100OLYMP\P101011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14609" y="3258343"/>
            <a:ext cx="2286000" cy="2277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3"/>
          <a:stretch>
            <a:fillRect/>
          </a:stretch>
        </p:blipFill>
        <p:spPr>
          <a:xfrm>
            <a:off x="5981700" y="4396874"/>
            <a:ext cx="3086100" cy="14859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fontScale="90000"/>
          </a:bodyPr>
          <a:lstStyle/>
          <a:p>
            <a:r>
              <a:rPr lang="en-GB" dirty="0" smtClean="0"/>
              <a:t>    </a:t>
            </a:r>
            <a:r>
              <a:rPr lang="en-GB" sz="3600" b="1" dirty="0"/>
              <a:t>Ensuring safety </a:t>
            </a:r>
            <a:r>
              <a:rPr lang="en-GB" sz="3600" b="1" dirty="0" smtClean="0"/>
              <a:t>of modern biotechnology     </a:t>
            </a:r>
            <a:br>
              <a:rPr lang="en-GB" sz="3600" b="1" dirty="0" smtClean="0"/>
            </a:br>
            <a:r>
              <a:rPr lang="en-GB" sz="3600" b="1" dirty="0"/>
              <a:t> </a:t>
            </a:r>
            <a:r>
              <a:rPr lang="en-GB" sz="3600" b="1" dirty="0" smtClean="0"/>
              <a:t>    deployment through </a:t>
            </a:r>
            <a:r>
              <a:rPr lang="en-GB" sz="3600" b="1" dirty="0"/>
              <a:t>Nigeria Biosafety   </a:t>
            </a:r>
            <a:r>
              <a:rPr lang="en-GB" sz="3600" b="1" dirty="0" smtClean="0"/>
              <a:t>Regulatory </a:t>
            </a:r>
            <a:r>
              <a:rPr lang="en-GB" sz="3600" b="1" dirty="0"/>
              <a:t>system </a:t>
            </a:r>
          </a:p>
        </p:txBody>
      </p:sp>
      <p:sp>
        <p:nvSpPr>
          <p:cNvPr id="5" name="Content Placeholder 2"/>
          <p:cNvSpPr>
            <a:spLocks noGrp="1"/>
          </p:cNvSpPr>
          <p:nvPr>
            <p:ph idx="1"/>
          </p:nvPr>
        </p:nvSpPr>
        <p:spPr>
          <a:xfrm>
            <a:off x="838200" y="1825624"/>
            <a:ext cx="10515600" cy="4905375"/>
          </a:xfrm>
        </p:spPr>
        <p:txBody>
          <a:bodyPr>
            <a:noAutofit/>
          </a:bodyPr>
          <a:lstStyle/>
          <a:p>
            <a:r>
              <a:rPr lang="en-US" sz="3200" dirty="0"/>
              <a:t>National Budgetary provision for NBMA,</a:t>
            </a:r>
          </a:p>
          <a:p>
            <a:r>
              <a:rPr lang="en-US" sz="3200" dirty="0"/>
              <a:t>Successful review </a:t>
            </a:r>
            <a:r>
              <a:rPr lang="en-US" sz="3200" dirty="0" smtClean="0"/>
              <a:t>of Biosafety  </a:t>
            </a:r>
            <a:r>
              <a:rPr lang="en-US" sz="3200" dirty="0"/>
              <a:t>applications,</a:t>
            </a:r>
          </a:p>
          <a:p>
            <a:r>
              <a:rPr lang="en-US" sz="3200" dirty="0"/>
              <a:t>Accreditation of Research Institutes and the certification of their </a:t>
            </a:r>
            <a:r>
              <a:rPr lang="en-US" sz="3200" dirty="0" smtClean="0"/>
              <a:t>Containment </a:t>
            </a:r>
            <a:r>
              <a:rPr lang="en-US" sz="3200" dirty="0"/>
              <a:t>facilities,</a:t>
            </a:r>
          </a:p>
          <a:p>
            <a:r>
              <a:rPr lang="en-US" sz="3200" dirty="0" smtClean="0"/>
              <a:t>Institution </a:t>
            </a:r>
            <a:r>
              <a:rPr lang="en-US" sz="3200" dirty="0"/>
              <a:t>of annual biosafety conference</a:t>
            </a:r>
          </a:p>
          <a:p>
            <a:r>
              <a:rPr lang="en-US" sz="3200" dirty="0" smtClean="0"/>
              <a:t>National </a:t>
            </a:r>
            <a:r>
              <a:rPr lang="en-US" sz="3200" dirty="0"/>
              <a:t>Biosecurity Policy and Action in place,</a:t>
            </a:r>
          </a:p>
          <a:p>
            <a:r>
              <a:rPr lang="en-US" sz="3200" dirty="0"/>
              <a:t>Compliance with global </a:t>
            </a:r>
            <a:r>
              <a:rPr lang="en-US" sz="3200" dirty="0" smtClean="0"/>
              <a:t>biosafety</a:t>
            </a:r>
            <a:r>
              <a:rPr lang="en-GB" sz="3200" dirty="0" smtClean="0"/>
              <a:t>.</a:t>
            </a:r>
          </a:p>
          <a:p>
            <a:r>
              <a:rPr lang="en-GB" sz="3200" dirty="0" smtClean="0"/>
              <a:t>MoU with sister Agencies</a:t>
            </a:r>
          </a:p>
          <a:p>
            <a:r>
              <a:rPr lang="en-GB" sz="3200" dirty="0" smtClean="0"/>
              <a:t>Public participation in Biosafety application review process</a:t>
            </a:r>
            <a:endParaRPr lang="en-US"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838200" y="1308538"/>
            <a:ext cx="10515600" cy="5391807"/>
          </a:xfrm>
        </p:spPr>
        <p:txBody>
          <a:bodyPr>
            <a:normAutofit fontScale="85000" lnSpcReduction="10000"/>
          </a:bodyPr>
          <a:lstStyle/>
          <a:p>
            <a:pPr lvl="0"/>
            <a:r>
              <a:rPr lang="en-GB" sz="3500" dirty="0"/>
              <a:t>Nigeria is benefiting from safe modern biotechnology under a legal framework for economic growth, improved agriculture, job and wealth creation, industrial growth and sustainable environment as operators now have confidence in the sector;</a:t>
            </a:r>
            <a:endParaRPr lang="en-US" sz="3500" dirty="0"/>
          </a:p>
          <a:p>
            <a:pPr lvl="0"/>
            <a:r>
              <a:rPr lang="en-GB" sz="3500" dirty="0"/>
              <a:t>Risks to human health from modern biotechnology practice and the use of genetically modified organisms (GMOs) are </a:t>
            </a:r>
            <a:r>
              <a:rPr lang="en-GB" sz="3500" dirty="0" smtClean="0"/>
              <a:t>avoided;</a:t>
            </a:r>
            <a:endParaRPr lang="en-US" sz="3500" dirty="0"/>
          </a:p>
          <a:p>
            <a:pPr lvl="0"/>
            <a:r>
              <a:rPr lang="en-GB" sz="3500" dirty="0"/>
              <a:t>Dumping of unauthorised GMOs into Nigeria is </a:t>
            </a:r>
            <a:r>
              <a:rPr lang="en-GB" sz="3500" dirty="0" smtClean="0"/>
              <a:t>not possible,</a:t>
            </a:r>
            <a:endParaRPr lang="en-US" sz="3500" dirty="0"/>
          </a:p>
          <a:p>
            <a:pPr lvl="0"/>
            <a:r>
              <a:rPr lang="en-GB" sz="3500" dirty="0"/>
              <a:t>Avenue is being </a:t>
            </a:r>
            <a:r>
              <a:rPr lang="en-GB" sz="3500" dirty="0" smtClean="0"/>
              <a:t>provided </a:t>
            </a:r>
            <a:r>
              <a:rPr lang="en-GB" sz="3500" dirty="0"/>
              <a:t>to confirm and harness the potentials of modern</a:t>
            </a:r>
            <a:r>
              <a:rPr lang="en-US" sz="3500" dirty="0"/>
              <a:t> </a:t>
            </a:r>
            <a:r>
              <a:rPr lang="en-GB" sz="3500" dirty="0"/>
              <a:t>Biotechnology; </a:t>
            </a:r>
            <a:endParaRPr lang="en-US" sz="3500" dirty="0"/>
          </a:p>
          <a:p>
            <a:pPr lvl="0"/>
            <a:r>
              <a:rPr lang="en-GB" sz="3500" dirty="0" smtClean="0"/>
              <a:t>Negative Socio-economic </a:t>
            </a:r>
            <a:r>
              <a:rPr lang="en-GB" sz="3500" dirty="0"/>
              <a:t>consequences of GMOs are being guarded </a:t>
            </a:r>
            <a:r>
              <a:rPr lang="en-GB" sz="3500" dirty="0" smtClean="0"/>
              <a:t>against</a:t>
            </a:r>
          </a:p>
          <a:p>
            <a:pPr lvl="0"/>
            <a:r>
              <a:rPr lang="en-GB" sz="3500" dirty="0" smtClean="0"/>
              <a:t>Integrated Biosafety system in place</a:t>
            </a:r>
            <a:endParaRPr lang="en-US" sz="3500" dirty="0"/>
          </a:p>
          <a:p>
            <a:endParaRPr lang="en-US" dirty="0"/>
          </a:p>
        </p:txBody>
      </p:sp>
      <p:sp>
        <p:nvSpPr>
          <p:cNvPr id="5" name="Title 1"/>
          <p:cNvSpPr>
            <a:spLocks noGrp="1"/>
          </p:cNvSpPr>
          <p:nvPr>
            <p:ph type="title"/>
          </p:nvPr>
        </p:nvSpPr>
        <p:spPr>
          <a:xfrm>
            <a:off x="1453055" y="73463"/>
            <a:ext cx="10515600" cy="1325563"/>
          </a:xfrm>
        </p:spPr>
        <p:txBody>
          <a:bodyPr>
            <a:normAutofit/>
          </a:bodyPr>
          <a:lstStyle/>
          <a:p>
            <a:r>
              <a:rPr lang="en-GB" sz="4000" dirty="0" smtClean="0"/>
              <a:t>Nigeria        Biosafety Legacies</a:t>
            </a:r>
            <a:endParaRPr lang="en-GB" sz="4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1890"/>
            <a:ext cx="10515600" cy="819808"/>
          </a:xfrm>
        </p:spPr>
        <p:txBody>
          <a:bodyPr>
            <a:normAutofit/>
          </a:bodyPr>
          <a:lstStyle/>
          <a:p>
            <a:r>
              <a:rPr lang="en-GB" dirty="0" smtClean="0"/>
              <a:t>     Conclusion</a:t>
            </a:r>
            <a:endParaRPr lang="en-GB" dirty="0"/>
          </a:p>
        </p:txBody>
      </p:sp>
      <p:sp>
        <p:nvSpPr>
          <p:cNvPr id="4" name="Content Placeholder 2"/>
          <p:cNvSpPr>
            <a:spLocks noGrp="1"/>
          </p:cNvSpPr>
          <p:nvPr>
            <p:ph idx="1"/>
          </p:nvPr>
        </p:nvSpPr>
        <p:spPr>
          <a:xfrm>
            <a:off x="181303" y="733098"/>
            <a:ext cx="12010697" cy="5998778"/>
          </a:xfrm>
        </p:spPr>
        <p:txBody>
          <a:bodyPr>
            <a:noAutofit/>
          </a:bodyPr>
          <a:lstStyle/>
          <a:p>
            <a:pPr marL="627380" indent="-627380">
              <a:buFont typeface="Wingdings" panose="05000000000000000000" pitchFamily="2" charset="2"/>
              <a:buChar char="ü"/>
            </a:pPr>
            <a:r>
              <a:rPr lang="en-GB" dirty="0" smtClean="0"/>
              <a:t>       </a:t>
            </a:r>
          </a:p>
          <a:p>
            <a:pPr marL="627380" indent="-627380">
              <a:buFont typeface="Wingdings" panose="05000000000000000000" pitchFamily="2" charset="2"/>
              <a:buChar char="ü"/>
            </a:pPr>
            <a:r>
              <a:rPr lang="en-GB" sz="2400" dirty="0" smtClean="0"/>
              <a:t>Safe Biote</a:t>
            </a:r>
            <a:r>
              <a:rPr lang="en-GB" sz="2400" dirty="0" smtClean="0">
                <a:sym typeface="+mn-ea"/>
              </a:rPr>
              <a:t>Modern biotechnology practice is one of the most regulated sectors in the world</a:t>
            </a:r>
            <a:r>
              <a:rPr lang="en-GB" sz="2400" dirty="0" smtClean="0"/>
              <a:t>chnology is essential in attaining sustainable wealth creation considering the great potential of biotechnology ,</a:t>
            </a:r>
          </a:p>
          <a:p>
            <a:pPr marL="627380" indent="-627380">
              <a:buFont typeface="Wingdings" panose="05000000000000000000" pitchFamily="2" charset="2"/>
              <a:buChar char="ü"/>
            </a:pPr>
            <a:r>
              <a:rPr lang="en-GB" sz="2400" dirty="0" smtClean="0">
                <a:sym typeface="+mn-ea"/>
              </a:rPr>
              <a:t>To ensure that modern biotechnology application does not cause harm to human health  and the environment while harnessing its potentials, holistic biosafety system has been put in place in Nigeria </a:t>
            </a:r>
            <a:endParaRPr lang="en-GB" sz="2400" dirty="0" smtClean="0"/>
          </a:p>
          <a:p>
            <a:pPr marL="627380" indent="-627380">
              <a:buFont typeface="Wingdings" panose="05000000000000000000" pitchFamily="2" charset="2"/>
              <a:buChar char="ü"/>
            </a:pPr>
            <a:r>
              <a:rPr lang="en-GB" sz="2400" dirty="0" smtClean="0"/>
              <a:t>Nationals should develop sound regulatory framework that can enhance safe application of biotechnology towards sustainable wealth creation.</a:t>
            </a:r>
          </a:p>
          <a:p>
            <a:pPr marL="627380" indent="-627380">
              <a:buFont typeface="Wingdings" panose="05000000000000000000" pitchFamily="2" charset="2"/>
              <a:buChar char="ü"/>
            </a:pPr>
            <a:r>
              <a:rPr lang="en-GB" sz="2400" dirty="0" smtClean="0"/>
              <a:t>Value chain associated with biotechnology products is sure way of self  economic sustainability of nations.</a:t>
            </a:r>
          </a:p>
          <a:p>
            <a:pPr marL="627380" indent="-627380">
              <a:buFont typeface="Wingdings" panose="05000000000000000000" pitchFamily="2" charset="2"/>
              <a:buChar char="ü"/>
            </a:pPr>
            <a:r>
              <a:rPr lang="en-GB" sz="2400" dirty="0" smtClean="0"/>
              <a:t>Nigeria scientists should take advantage of the presence of sound National biosafety framework to solve problems associated with our agricultural sector</a:t>
            </a:r>
          </a:p>
          <a:p>
            <a:pPr marL="627380" indent="-627380">
              <a:buFont typeface="Wingdings" panose="05000000000000000000" pitchFamily="2" charset="2"/>
              <a:buChar char="ü"/>
            </a:pPr>
            <a:r>
              <a:rPr lang="en-GB" sz="2400" dirty="0" smtClean="0"/>
              <a:t>Nigeria Biosafety Regulatory Landscape has gone  through evolutionary process</a:t>
            </a:r>
          </a:p>
          <a:p>
            <a:pPr marL="0" indent="0">
              <a:buNone/>
            </a:pPr>
            <a:endParaRPr lang="en-GB"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        Conclusion</a:t>
            </a:r>
            <a:endParaRPr lang="en-GB" dirty="0"/>
          </a:p>
        </p:txBody>
      </p:sp>
      <p:sp>
        <p:nvSpPr>
          <p:cNvPr id="3" name="Content Placeholder 2"/>
          <p:cNvSpPr>
            <a:spLocks noGrp="1"/>
          </p:cNvSpPr>
          <p:nvPr>
            <p:ph idx="1"/>
          </p:nvPr>
        </p:nvSpPr>
        <p:spPr/>
        <p:txBody>
          <a:bodyPr>
            <a:normAutofit/>
          </a:bodyPr>
          <a:lstStyle/>
          <a:p>
            <a:r>
              <a:rPr lang="en-US" dirty="0" smtClean="0"/>
              <a:t>Safe Biotechnology is  crucial </a:t>
            </a:r>
            <a:r>
              <a:rPr lang="en-US" dirty="0"/>
              <a:t>to our national </a:t>
            </a:r>
            <a:r>
              <a:rPr lang="en-US" dirty="0" smtClean="0"/>
              <a:t> sustainable development and biodiversity conservation </a:t>
            </a:r>
            <a:endParaRPr lang="en-US" dirty="0"/>
          </a:p>
          <a:p>
            <a:r>
              <a:rPr lang="en-US" dirty="0" smtClean="0"/>
              <a:t>Safe</a:t>
            </a:r>
            <a:r>
              <a:rPr lang="en-GB" altLang="en-US" dirty="0" smtClean="0"/>
              <a:t>ty</a:t>
            </a:r>
            <a:r>
              <a:rPr lang="en-US" dirty="0" smtClean="0"/>
              <a:t>  is </a:t>
            </a:r>
            <a:r>
              <a:rPr lang="en-US" smtClean="0"/>
              <a:t>crucial </a:t>
            </a:r>
            <a:r>
              <a:rPr lang="en-US" dirty="0" smtClean="0"/>
              <a:t>to the </a:t>
            </a:r>
            <a:r>
              <a:rPr lang="en-US" dirty="0"/>
              <a:t>adoption of </a:t>
            </a:r>
            <a:r>
              <a:rPr lang="en-US" dirty="0" smtClean="0"/>
              <a:t>biotechnology </a:t>
            </a:r>
            <a:r>
              <a:rPr lang="en-US" dirty="0"/>
              <a:t>and the deployment of its products safely for our national biodiversity conservation and economic growth.</a:t>
            </a:r>
          </a:p>
          <a:p>
            <a:r>
              <a:rPr lang="en-US" dirty="0"/>
              <a:t>P</a:t>
            </a:r>
            <a:r>
              <a:rPr lang="en-US" dirty="0" smtClean="0"/>
              <a:t>olitical </a:t>
            </a:r>
            <a:r>
              <a:rPr lang="en-US" dirty="0"/>
              <a:t>will  is required in </a:t>
            </a:r>
            <a:r>
              <a:rPr lang="en-US" dirty="0" smtClean="0"/>
              <a:t>application </a:t>
            </a:r>
            <a:r>
              <a:rPr lang="en-GB" altLang="en-US" dirty="0" smtClean="0"/>
              <a:t>of </a:t>
            </a:r>
            <a:r>
              <a:rPr lang="en-US" dirty="0" smtClean="0"/>
              <a:t> safe biotechnology in the achievement of sustainable wealth creation</a:t>
            </a:r>
            <a:endParaRPr lang="en-US" dirty="0"/>
          </a:p>
          <a:p>
            <a:r>
              <a:rPr lang="en-US" altLang="en-US" dirty="0" smtClean="0"/>
              <a:t>we </a:t>
            </a:r>
            <a:r>
              <a:rPr lang="en-US" altLang="en-US" dirty="0"/>
              <a:t>should look at the environment as an  economic opportunity and a gift From God which must be </a:t>
            </a:r>
            <a:r>
              <a:rPr lang="en-US" altLang="en-US" dirty="0" err="1"/>
              <a:t>stustained</a:t>
            </a:r>
            <a:r>
              <a:rPr lang="en-US" altLang="en-US" dirty="0"/>
              <a:t>.</a:t>
            </a:r>
          </a:p>
          <a:p>
            <a:endParaRPr lang="en-GB"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sp>
        <p:nvSpPr>
          <p:cNvPr id="3" name="Content Placeholder 2"/>
          <p:cNvSpPr>
            <a:spLocks noGrp="1"/>
          </p:cNvSpPr>
          <p:nvPr>
            <p:ph idx="1"/>
          </p:nvPr>
        </p:nvSpPr>
        <p:spPr/>
        <p:txBody>
          <a:bodyPr>
            <a:normAutofit/>
          </a:bodyPr>
          <a:lstStyle/>
          <a:p>
            <a:endParaRPr lang="en-GB" sz="6600" dirty="0"/>
          </a:p>
        </p:txBody>
      </p:sp>
      <p:pic>
        <p:nvPicPr>
          <p:cNvPr id="5" name="Picture 4"/>
          <p:cNvPicPr>
            <a:picLocks noChangeAspect="1"/>
          </p:cNvPicPr>
          <p:nvPr/>
        </p:nvPicPr>
        <p:blipFill>
          <a:blip r:embed="rId2"/>
          <a:stretch>
            <a:fillRect/>
          </a:stretch>
        </p:blipFill>
        <p:spPr>
          <a:xfrm>
            <a:off x="2820782" y="1588743"/>
            <a:ext cx="6550436" cy="368051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2077</Words>
  <Application>Microsoft Office PowerPoint</Application>
  <PresentationFormat>Widescreen</PresentationFormat>
  <Paragraphs>211</Paragraphs>
  <Slides>29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29</vt:i4>
      </vt:variant>
    </vt:vector>
  </HeadingPairs>
  <TitlesOfParts>
    <vt:vector size="38" baseType="lpstr">
      <vt:lpstr>Arial</vt:lpstr>
      <vt:lpstr>Bahnschrift SemiBold</vt:lpstr>
      <vt:lpstr>Bookman Old Style</vt:lpstr>
      <vt:lpstr>Calibri</vt:lpstr>
      <vt:lpstr>Calibri Light</vt:lpstr>
      <vt:lpstr>Symbol</vt:lpstr>
      <vt:lpstr>Times New Roman</vt:lpstr>
      <vt:lpstr>Wingdings</vt:lpstr>
      <vt:lpstr>Office Theme</vt:lpstr>
      <vt:lpstr>PowerPoint Presentation</vt:lpstr>
      <vt:lpstr>                   Introduction</vt:lpstr>
      <vt:lpstr>         Introduction contn’d</vt:lpstr>
      <vt:lpstr>        Wealth and Wealth creation</vt:lpstr>
      <vt:lpstr>      Application of safe Biotechnology for   Sustainable Wealth Creation</vt:lpstr>
      <vt:lpstr>     Factors that can enhance safe sustainable             biotechnology for wealth creation</vt:lpstr>
      <vt:lpstr>     Factors that can enhance safe sustainable             biotechnology for wealth creation</vt:lpstr>
      <vt:lpstr>     Importance of safe  Biotechnology for sustainable wealth creation</vt:lpstr>
      <vt:lpstr>     </vt:lpstr>
      <vt:lpstr>Modern biotechnology</vt:lpstr>
      <vt:lpstr>Biotechnology Application</vt:lpstr>
      <vt:lpstr>Biosafety</vt:lpstr>
      <vt:lpstr>Why Regulating modern Biotechnology</vt:lpstr>
      <vt:lpstr> Nigeria’s International Biosafety Regulatory involvement </vt:lpstr>
      <vt:lpstr>     Factors that Ensure safe Biotechnology for               sustainable wealth creation in Nigeria </vt:lpstr>
      <vt:lpstr>                Factors that Ensure safe Biotechnology for               sustainable wealth creation in Nigeria     </vt:lpstr>
      <vt:lpstr>       National Biosafety          Management Act 2015 as amended </vt:lpstr>
      <vt:lpstr>        National Biosafety          Management Act 2015 as amended cont’nd </vt:lpstr>
      <vt:lpstr>                                 National Biosafety Management Agency         (NBMA)      ‘THE WHATCH DOG’ The Agency’s mandate as stated  in the NBMA Act 2015,  “provides a regulatory  framework, institutional  and administrative mechanism  for safety measures  in the application of modern  biotechnology and the use  and handling of GMOs in Nigeria’’ It Safeguards human health,  biodiversity and the environment from any potential, adverse effect of genetically modified organism including food safety. It has powers to order arrest and  prosecute.  </vt:lpstr>
      <vt:lpstr>     GMOs Detection and Analysis Lab</vt:lpstr>
      <vt:lpstr>        Biosafety  Regulatory  Instruments in Nigeria</vt:lpstr>
      <vt:lpstr>     Biosafety  Regulatory  Instruments in Nigeria Cont’d</vt:lpstr>
      <vt:lpstr>       Biosafety  Regulatory  Instruments in Nigeria Cont’d</vt:lpstr>
      <vt:lpstr>    Types of Biosafety Permits granted in Nigeria</vt:lpstr>
      <vt:lpstr>    Ensuring safety of modern biotechnology           deployment through Nigeria Biosafety   Regulatory system </vt:lpstr>
      <vt:lpstr>Nigeria        Biosafety Legacies</vt:lpstr>
      <vt:lpstr>     Conclusion</vt:lpstr>
      <vt:lpstr>        Conclusion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bigmepro@gmail.com;a</dc:creator>
  <cp:lastModifiedBy>Dr. Rufus Ebegba</cp:lastModifiedBy>
  <cp:revision>82</cp:revision>
  <dcterms:created xsi:type="dcterms:W3CDTF">2025-04-09T05:56:00Z</dcterms:created>
  <dcterms:modified xsi:type="dcterms:W3CDTF">2026-08-10T15:07:34Z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659805502BAE424591A25EB89B7484A6_13</vt:lpwstr>
  </property>
  <property fmtid="{D5CDD505-2E9C-101B-9397-08002B2CF9AE}" pid="3" name="KSOProductBuildVer">
    <vt:lpwstr>2057-12.2.0.23196</vt:lpwstr>
  </property>
</Properties>
</file>